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65" r:id="rId3"/>
    <p:sldId id="278" r:id="rId4"/>
    <p:sldId id="258" r:id="rId5"/>
    <p:sldId id="267" r:id="rId6"/>
    <p:sldId id="268" r:id="rId7"/>
    <p:sldId id="285" r:id="rId8"/>
    <p:sldId id="260" r:id="rId9"/>
    <p:sldId id="266" r:id="rId10"/>
    <p:sldId id="281" r:id="rId11"/>
    <p:sldId id="261" r:id="rId12"/>
    <p:sldId id="276" r:id="rId13"/>
    <p:sldId id="282" r:id="rId14"/>
    <p:sldId id="283" r:id="rId15"/>
    <p:sldId id="263" r:id="rId16"/>
    <p:sldId id="280" r:id="rId17"/>
    <p:sldId id="284" r:id="rId18"/>
    <p:sldId id="277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mbria Math" panose="02040503050406030204" pitchFamily="18" charset="0"/>
      <p:regular r:id="rId25"/>
    </p:embeddedFont>
    <p:embeddedFont>
      <p:font typeface="Montserrat Light" panose="02010600030101010101" charset="0"/>
      <p:regular r:id="rId26"/>
      <p: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Page" id="{871F06AA-4FA8-446E-9F50-2CCE3BBDEEB6}">
          <p14:sldIdLst>
            <p14:sldId id="256"/>
          </p14:sldIdLst>
        </p14:section>
        <p14:section name="Introduction" id="{2F892D2F-16FA-4EBB-9E01-A0096FB1D267}">
          <p14:sldIdLst>
            <p14:sldId id="265"/>
            <p14:sldId id="278"/>
          </p14:sldIdLst>
        </p14:section>
        <p14:section name="Overview of VIOD Algorithms" id="{DBBECB60-BF9B-48F5-9854-AD2CA015DD97}">
          <p14:sldIdLst>
            <p14:sldId id="258"/>
            <p14:sldId id="267"/>
            <p14:sldId id="268"/>
          </p14:sldIdLst>
        </p14:section>
        <p14:section name="Comparison of VIOD Algorithms" id="{118A7816-B63D-432E-AE2C-88BAFB95A5C2}">
          <p14:sldIdLst>
            <p14:sldId id="285"/>
            <p14:sldId id="260"/>
            <p14:sldId id="266"/>
          </p14:sldIdLst>
        </p14:section>
        <p14:section name="Error Modeling for Hodograph-Based VIOD" id="{43960F84-BCD8-4FC1-AC8F-76FAC5369A19}">
          <p14:sldIdLst>
            <p14:sldId id="281"/>
            <p14:sldId id="261"/>
            <p14:sldId id="276"/>
          </p14:sldIdLst>
        </p14:section>
        <p14:section name="Validation of Error Models" id="{01135AF7-095E-4724-9973-43E6C29F40D2}">
          <p14:sldIdLst>
            <p14:sldId id="282"/>
            <p14:sldId id="283"/>
          </p14:sldIdLst>
        </p14:section>
        <p14:section name="Example: Earth-Neptune Transfer Orbit" id="{2AE9BC8B-1274-414F-9315-3AD8C5FDFEA3}">
          <p14:sldIdLst>
            <p14:sldId id="263"/>
            <p14:sldId id="280"/>
          </p14:sldIdLst>
        </p14:section>
        <p14:section name="Conclusions &amp; Future Work" id="{9A5059CB-CBAD-4570-8BA5-3EDD30187A9E}">
          <p14:sldIdLst>
            <p14:sldId id="284"/>
          </p14:sldIdLst>
        </p14:section>
        <p14:section name="End" id="{C2B079F9-0896-4D0F-80AD-E1C0226C455E}">
          <p14:sldIdLst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8AB"/>
    <a:srgbClr val="BFD46D"/>
    <a:srgbClr val="EE5E5E"/>
    <a:srgbClr val="E8E9EA"/>
    <a:srgbClr val="FFD125"/>
    <a:srgbClr val="6FAFC7"/>
    <a:srgbClr val="E84A27"/>
    <a:srgbClr val="1329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1A6116-551C-4121-BC35-207EB685EA02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E80BAA-75CF-4E39-BCE7-EA75EDA60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907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E48BC-294B-4175-A85B-DC0C59EC3C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70200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08AA05-4157-4155-8D3D-5D62BE2B92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5747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22070-CA7A-4397-85F9-A9EA8D8B1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D63FB37-37FD-4641-949D-7DBAB28FED80}" type="datetime4">
              <a:rPr lang="en-US" smtClean="0"/>
              <a:t>January 29,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3E54E-A28B-405C-A637-7A1A3161F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90742-195C-4E6D-97BF-AB03E0C85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73C860-4177-48BA-A160-183FC1217A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986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0BCFA-7440-43DD-869F-0D7DEEF73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76DD7C-FA6F-4539-9E1E-763829AA44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7EC8A-F39E-4C7C-8417-C22E8BACF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E6A56-8C18-4A2E-8325-33261B247BC5}" type="datetime4">
              <a:rPr lang="en-US" smtClean="0"/>
              <a:t>January 29,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27E4E-6A38-43E3-9CA4-9A67F17F4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68453-5C72-431B-AC7F-7F25F484E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C860-4177-48BA-A160-183FC1217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90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33B7B2-A380-4E00-A9DC-73880AB35B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130132-C277-4553-9740-AB214A541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F056A-DD2F-4EBC-B0B5-09BB113E1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674BB-F594-4974-9AE2-AD39792C4E7B}" type="datetime4">
              <a:rPr lang="en-US" smtClean="0"/>
              <a:t>January 29,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56D2B-104A-4E43-BD47-FC5FFA41A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F1AF28-CA3D-424B-A246-65915BECB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C860-4177-48BA-A160-183FC1217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39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F41C4-50D8-4E8C-95A4-8A5DDF53F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DA785-594C-47F3-88DF-8045AC2BA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2141"/>
            <a:ext cx="10515600" cy="457264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6E0FB-18D3-4277-8F2F-9C4058C74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96188-F9F8-4828-B8F1-7ADD8328DB7C}" type="datetime4">
              <a:rPr lang="en-US" smtClean="0"/>
              <a:t>January 29,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C67B8-3C4A-451F-948F-AF7EF9EE3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13410-E089-4208-8006-E07F3AA99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C860-4177-48BA-A160-183FC1217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627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4616A-103E-41DE-A8C0-C014A77FE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9C2F7-CF10-4E21-BBC3-6202DE479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6B0AE-C5A4-4A34-9505-1266FDFEB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6444A-EFDB-4CF1-9936-845D80C9EFEC}" type="datetime4">
              <a:rPr lang="en-US" smtClean="0"/>
              <a:t>January 29,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A7865-EBA9-4BD9-858C-35FE7F444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20D4C-C998-43E3-BB60-4AC0B2355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C860-4177-48BA-A160-183FC1217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05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EC41-7430-41B1-AE8A-EFB2C8B49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F6392-23D8-4488-89DB-9309248010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4897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9E49AD-54C8-4D45-B072-6802956BC5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74897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6163AE-E26B-428E-AB77-EFB3CC8B8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D24A6-6D79-4F53-BC68-57D92A3AAF00}" type="datetime4">
              <a:rPr lang="en-US" smtClean="0"/>
              <a:t>January 29,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5A414-39A6-47C4-AE26-A1D985C16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1408B2-64AD-42A5-9A9E-D832AF184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C860-4177-48BA-A160-183FC1217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28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5BDE5-52F2-4A8D-B3BD-47E208779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6368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2E1F73-703E-415A-B0A5-CDD8D0610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79718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72AF94-9569-44D2-80D3-3D6CF3A92D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03630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217A8A-0EF0-4C77-A44B-9475362BF3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79718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BAEC72-6D75-4647-93B8-B318ABA6ED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03630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C0FAC5-C94A-48F7-A2D3-2D320BB18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8138B-1B87-4CC2-B871-A49A2C25959B}" type="datetime4">
              <a:rPr lang="en-US" smtClean="0"/>
              <a:t>January 29,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373AEA-0DDD-4291-9349-20698BB98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0FF134-6F59-4D4F-8D32-FB5390104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C860-4177-48BA-A160-183FC1217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28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10A09-85BF-4FA1-AA24-20F338AC7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1F9CAB-6D28-46A1-8AD4-F1BCEED6E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E7C1A-5120-4032-9BE6-51F27CF4E3CE}" type="datetime4">
              <a:rPr lang="en-US" smtClean="0"/>
              <a:t>January 29,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950135-A046-46A1-A3EA-92EDAEBA8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CC2C1F-E365-4A34-B45A-96A802CCC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C860-4177-48BA-A160-183FC1217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423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0F9EC8-60E9-4DE9-A8F5-D734D286C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9CEBC-0F03-445D-A7AE-9CC51F69A8F7}" type="datetime4">
              <a:rPr lang="en-US" smtClean="0"/>
              <a:t>January 29,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5C8844-E5BB-4310-B95E-93137A211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7218D0-C65F-4C6D-B788-6F9AFA17E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C860-4177-48BA-A160-183FC1217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932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D4A42-86DA-4A6A-9B31-7E961A4EE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3A165-A175-44DB-8941-B9537B12E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B33535-8F64-4149-96E4-C47B15CFEE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156599-295D-4EE9-A953-6D8B6E59D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460E4-12E1-4B03-A796-5404B8080E13}" type="datetime4">
              <a:rPr lang="en-US" smtClean="0"/>
              <a:t>January 29,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9D6420-D2EE-43F7-839E-B21B96E8E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C3AD25-6037-486F-9CA2-73D8A0F97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C860-4177-48BA-A160-183FC1217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00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0C7DB-9916-405B-B422-5363EA479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19C698-E381-4268-84C8-C1846250FD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B929F3-AD7A-4AE5-B4E4-5B3BF49934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D2637A-45EA-45BC-B7E7-36C69AC5D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87966-F34B-491E-A4F3-3B611A9C0A5D}" type="datetime4">
              <a:rPr lang="en-US" smtClean="0"/>
              <a:t>January 29,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8832F6-7725-4131-B850-CA1E8E208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3BBE3C-630A-4EA7-BB2E-5A5C2FFBE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C860-4177-48BA-A160-183FC1217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3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7B2E4B6-69E2-4AE7-A715-6D8E1BC63375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52BE62-F884-4F48-9566-3224C366F11A}"/>
              </a:ext>
            </a:extLst>
          </p:cNvPr>
          <p:cNvSpPr/>
          <p:nvPr userDrawn="1"/>
        </p:nvSpPr>
        <p:spPr>
          <a:xfrm>
            <a:off x="10820400" y="6492238"/>
            <a:ext cx="1371600" cy="274320"/>
          </a:xfrm>
          <a:prstGeom prst="rect">
            <a:avLst/>
          </a:prstGeom>
          <a:solidFill>
            <a:srgbClr val="E84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E98C37-B456-444A-9B6B-27C63695E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625"/>
            <a:ext cx="10515600" cy="1097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65B0C-CFEC-4CE4-BFF1-7F3C25626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13816"/>
            <a:ext cx="10515600" cy="4572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E00D3-A978-4636-813D-AFFD1A14C1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468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Montserrat Light" panose="00000400000000000000" pitchFamily="2" charset="0"/>
              </a:defRPr>
            </a:lvl1pPr>
          </a:lstStyle>
          <a:p>
            <a:fld id="{C0267DA2-4B96-4467-B334-12667D1019C5}" type="datetime4">
              <a:rPr lang="en-US" smtClean="0"/>
              <a:t>January 29,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05C3D-A791-4B6D-A8BC-5BC950E6C4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4683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Montserrat Light" panose="00000400000000000000" pitchFamily="2" charset="0"/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6F1C8-E8A7-4968-AC68-99C0A79DD2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468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Montserrat Light" panose="00000400000000000000" pitchFamily="2" charset="0"/>
              </a:defRPr>
            </a:lvl1pPr>
          </a:lstStyle>
          <a:p>
            <a:fld id="{0B73C860-4177-48BA-A160-183FC1217AC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EE639A-B104-49FC-815C-FA63D1490F3E}"/>
              </a:ext>
            </a:extLst>
          </p:cNvPr>
          <p:cNvSpPr/>
          <p:nvPr userDrawn="1"/>
        </p:nvSpPr>
        <p:spPr>
          <a:xfrm>
            <a:off x="0" y="1588"/>
            <a:ext cx="12192000" cy="457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monitor, screenshot, screen, television&#10;&#10;Description automatically generated">
            <a:extLst>
              <a:ext uri="{FF2B5EF4-FFF2-40B4-BE49-F238E27FC236}">
                <a16:creationId xmlns:a16="http://schemas.microsoft.com/office/drawing/2014/main" id="{8833098F-1133-4CE4-B8F0-2B1DC9CCC9E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25" y="29923"/>
            <a:ext cx="284387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08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Montserrat Light" panose="00000400000000000000" pitchFamily="2" charset="0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 Light" panose="00000400000000000000" pitchFamily="2" charset="0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 Light" panose="00000400000000000000" pitchFamily="2" charset="0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 Light" panose="00000400000000000000" pitchFamily="2" charset="0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ontserrat Light" panose="00000400000000000000" pitchFamily="2" charset="0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ontserrat Light" panose="000004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Relationship Id="rId1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8.sv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0.svg"/><Relationship Id="rId10" Type="http://schemas.openxmlformats.org/officeDocument/2006/relationships/image" Target="../media/image62.png"/><Relationship Id="rId4" Type="http://schemas.openxmlformats.org/officeDocument/2006/relationships/image" Target="../media/image49.png"/><Relationship Id="rId9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2.svg"/><Relationship Id="rId7" Type="http://schemas.openxmlformats.org/officeDocument/2006/relationships/image" Target="../media/image57.svg"/><Relationship Id="rId12" Type="http://schemas.openxmlformats.org/officeDocument/2006/relationships/image" Target="../media/image6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7.png"/><Relationship Id="rId5" Type="http://schemas.openxmlformats.org/officeDocument/2006/relationships/image" Target="../media/image55.svg"/><Relationship Id="rId10" Type="http://schemas.openxmlformats.org/officeDocument/2006/relationships/image" Target="../media/image66.png"/><Relationship Id="rId4" Type="http://schemas.openxmlformats.org/officeDocument/2006/relationships/image" Target="../media/image54.png"/><Relationship Id="rId9" Type="http://schemas.openxmlformats.org/officeDocument/2006/relationships/image" Target="../media/image6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0.svg"/><Relationship Id="rId7" Type="http://schemas.openxmlformats.org/officeDocument/2006/relationships/image" Target="../media/image74.svg"/><Relationship Id="rId12" Type="http://schemas.openxmlformats.org/officeDocument/2006/relationships/image" Target="../media/image6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svg"/><Relationship Id="rId10" Type="http://schemas.openxmlformats.org/officeDocument/2006/relationships/image" Target="../media/image76.png"/><Relationship Id="rId4" Type="http://schemas.openxmlformats.org/officeDocument/2006/relationships/image" Target="../media/image71.png"/><Relationship Id="rId9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77.png"/><Relationship Id="rId4" Type="http://schemas.openxmlformats.org/officeDocument/2006/relationships/image" Target="../media/image8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DDA6A-419D-488A-AEC4-119594F13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65871"/>
            <a:ext cx="9144000" cy="2387600"/>
          </a:xfrm>
        </p:spPr>
        <p:txBody>
          <a:bodyPr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Comparison and Error Modeling of Velocity-Based Initial Orbit Determination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B3C93C-6DC8-4930-8879-A8447534AC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76663"/>
            <a:ext cx="9144000" cy="1655762"/>
          </a:xfrm>
        </p:spPr>
        <p:txBody>
          <a:bodyPr>
            <a:normAutofit/>
          </a:bodyPr>
          <a:lstStyle/>
          <a:p>
            <a:r>
              <a:rPr lang="en-US" sz="2200" dirty="0"/>
              <a:t>Linyi “Tiger” Hou, Kevin Lohan, and Zachary R. Putnam</a:t>
            </a:r>
          </a:p>
          <a:p>
            <a:r>
              <a:rPr lang="en-US" sz="2200" dirty="0"/>
              <a:t>University of Illinois at Urbana-Champaign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053AD-0630-4271-9E1B-66F60713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0B76D-23E9-4D10-9900-448B5F5A0A7F}" type="datetime4">
              <a:rPr lang="en-US" smtClean="0"/>
              <a:t>January 29, 2021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56E566-3966-48C9-BADA-45498924A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C860-4177-48BA-A160-183FC1217AC4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156F19-16E0-48CA-AE8E-A1D9D8E8A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31st AAS/AIAA Space Flight Mechanics Meeting</a:t>
            </a:r>
          </a:p>
        </p:txBody>
      </p:sp>
    </p:spTree>
    <p:extLst>
      <p:ext uri="{BB962C8B-B14F-4D97-AF65-F5344CB8AC3E}">
        <p14:creationId xmlns:p14="http://schemas.microsoft.com/office/powerpoint/2010/main" val="1815056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FECDE-4F63-449B-BFDE-6F6782D64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VIOD Error using the Hodograph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75F246-DB62-4E03-AA8A-5D3AB90AF1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/>
                  <a:t>Is hodograph fitting error 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𝑅𝑆𝑀𝐸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) a good predictor of VIOD error 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𝑅𝑆𝑀𝐸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)?</a:t>
                </a:r>
              </a:p>
              <a:p>
                <a:r>
                  <a:rPr lang="en-US" sz="2000" dirty="0"/>
                  <a:t>Expect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𝑅𝑆𝑀𝐸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to change in the same way as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𝑅𝑆𝑀𝐸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when conditions varied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75F246-DB62-4E03-AA8A-5D3AB90AF1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12652-9BFA-4441-BEA4-2E23C0438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96188-F9F8-4828-B8F1-7ADD8328DB7C}" type="datetime4">
              <a:rPr lang="en-US" smtClean="0"/>
              <a:t>January 29,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A9419-4837-42A1-8210-3EA85A6AE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Error Modeling for Hodograph-based VIOD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B13A5-A760-4DDB-B554-1B847530B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C860-4177-48BA-A160-183FC1217AC4}" type="slidenum">
              <a:rPr lang="en-US" smtClean="0"/>
              <a:t>10</a:t>
            </a:fld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1A12F6E-4707-4C4B-8370-DDE4974A7C42}"/>
              </a:ext>
            </a:extLst>
          </p:cNvPr>
          <p:cNvGrpSpPr/>
          <p:nvPr/>
        </p:nvGrpSpPr>
        <p:grpSpPr>
          <a:xfrm>
            <a:off x="5928156" y="3146324"/>
            <a:ext cx="922047" cy="2627703"/>
            <a:chOff x="5957652" y="3146324"/>
            <a:chExt cx="922047" cy="26277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B7FC4B77-758D-4FA3-9175-C435F3711AF4}"/>
                    </a:ext>
                  </a:extLst>
                </p:cNvPr>
                <p:cNvSpPr/>
                <p:nvPr/>
              </p:nvSpPr>
              <p:spPr>
                <a:xfrm>
                  <a:off x="6147607" y="5404695"/>
                  <a:ext cx="54213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B7FC4B77-758D-4FA3-9175-C435F3711A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7607" y="5404695"/>
                  <a:ext cx="542136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0202F0E-3560-4065-A474-44FC85B3CFE0}"/>
                </a:ext>
              </a:extLst>
            </p:cNvPr>
            <p:cNvSpPr/>
            <p:nvPr/>
          </p:nvSpPr>
          <p:spPr>
            <a:xfrm>
              <a:off x="5957652" y="3146324"/>
              <a:ext cx="9220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Montserrat Light" panose="02010600030101010101" charset="0"/>
                </a:rPr>
                <a:t>Case 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C2E1A25A-9E97-40D4-BCA4-9878CF1F3265}"/>
                    </a:ext>
                  </a:extLst>
                </p:cNvPr>
                <p:cNvSpPr/>
                <p:nvPr/>
              </p:nvSpPr>
              <p:spPr>
                <a:xfrm>
                  <a:off x="6069060" y="3828885"/>
                  <a:ext cx="69923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0%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C2E1A25A-9E97-40D4-BCA4-9878CF1F32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9060" y="3828885"/>
                  <a:ext cx="69923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F5DC5579-BF4A-41EB-BF9E-D37D62AABD44}"/>
                    </a:ext>
                  </a:extLst>
                </p:cNvPr>
                <p:cNvSpPr/>
                <p:nvPr/>
              </p:nvSpPr>
              <p:spPr>
                <a:xfrm>
                  <a:off x="6069060" y="4616790"/>
                  <a:ext cx="69923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0%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F5DC5579-BF4A-41EB-BF9E-D37D62AABD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9060" y="4616790"/>
                  <a:ext cx="69923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862DAB8-F5CD-4509-98D4-88907E22CE18}"/>
              </a:ext>
            </a:extLst>
          </p:cNvPr>
          <p:cNvGrpSpPr/>
          <p:nvPr/>
        </p:nvGrpSpPr>
        <p:grpSpPr>
          <a:xfrm>
            <a:off x="1511977" y="3828885"/>
            <a:ext cx="1203919" cy="1948330"/>
            <a:chOff x="1511977" y="3828885"/>
            <a:chExt cx="1203919" cy="1948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E8481206-E6AF-4D58-9728-12D007EA5B70}"/>
                    </a:ext>
                  </a:extLst>
                </p:cNvPr>
                <p:cNvSpPr/>
                <p:nvPr/>
              </p:nvSpPr>
              <p:spPr>
                <a:xfrm>
                  <a:off x="1511977" y="3828885"/>
                  <a:ext cx="1203919" cy="3742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𝑅𝑆𝑀𝐸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E8481206-E6AF-4D58-9728-12D007EA5B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1977" y="3828885"/>
                  <a:ext cx="1203919" cy="374270"/>
                </a:xfrm>
                <a:prstGeom prst="rect">
                  <a:avLst/>
                </a:prstGeom>
                <a:blipFill>
                  <a:blip r:embed="rId6"/>
                  <a:stretch>
                    <a:fillRect t="-4918" r="-6566"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82482B5-446E-41A2-B4B2-4DBAA390F6ED}"/>
                    </a:ext>
                  </a:extLst>
                </p:cNvPr>
                <p:cNvSpPr/>
                <p:nvPr/>
              </p:nvSpPr>
              <p:spPr>
                <a:xfrm>
                  <a:off x="1511977" y="4620853"/>
                  <a:ext cx="117314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𝑅𝑆𝑀𝐸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82482B5-446E-41A2-B4B2-4DBAA390F6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1977" y="4620853"/>
                  <a:ext cx="1173142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7292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5C35876-AB7C-4DE2-BB0B-354A834BECC4}"/>
                </a:ext>
              </a:extLst>
            </p:cNvPr>
            <p:cNvSpPr/>
            <p:nvPr/>
          </p:nvSpPr>
          <p:spPr>
            <a:xfrm>
              <a:off x="1511977" y="5407883"/>
              <a:ext cx="7809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Montserrat Light" panose="02010600030101010101" charset="0"/>
                </a:rPr>
                <a:t>Ratio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505D8EA-1F20-4C77-AA64-2764AA7E762D}"/>
              </a:ext>
            </a:extLst>
          </p:cNvPr>
          <p:cNvGrpSpPr/>
          <p:nvPr/>
        </p:nvGrpSpPr>
        <p:grpSpPr>
          <a:xfrm>
            <a:off x="3460956" y="3156156"/>
            <a:ext cx="1297858" cy="2621059"/>
            <a:chOff x="3460956" y="3156156"/>
            <a:chExt cx="1297858" cy="26210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32BDFF8-F35B-4EFF-9D21-42B8232E6038}"/>
                    </a:ext>
                  </a:extLst>
                </p:cNvPr>
                <p:cNvSpPr/>
                <p:nvPr/>
              </p:nvSpPr>
              <p:spPr>
                <a:xfrm>
                  <a:off x="3838817" y="5407883"/>
                  <a:ext cx="54213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32BDFF8-F35B-4EFF-9D21-42B8232E60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8817" y="5407883"/>
                  <a:ext cx="542136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2A02D9B-2272-417A-92CC-FB14AF014FA5}"/>
                </a:ext>
              </a:extLst>
            </p:cNvPr>
            <p:cNvSpPr txBox="1"/>
            <p:nvPr/>
          </p:nvSpPr>
          <p:spPr>
            <a:xfrm>
              <a:off x="3460956" y="3156156"/>
              <a:ext cx="129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Montserrat Light" panose="02010600030101010101" charset="0"/>
                </a:rPr>
                <a:t>Case 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0CFED273-5CD3-40D3-855D-9837268124A4}"/>
                    </a:ext>
                  </a:extLst>
                </p:cNvPr>
                <p:cNvSpPr/>
                <p:nvPr/>
              </p:nvSpPr>
              <p:spPr>
                <a:xfrm>
                  <a:off x="3757368" y="4620853"/>
                  <a:ext cx="69923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0%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0CFED273-5CD3-40D3-855D-9837268124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7368" y="4620853"/>
                  <a:ext cx="69923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891C086F-B4F0-458E-949E-87340B28D03A}"/>
                    </a:ext>
                  </a:extLst>
                </p:cNvPr>
                <p:cNvSpPr/>
                <p:nvPr/>
              </p:nvSpPr>
              <p:spPr>
                <a:xfrm>
                  <a:off x="3821488" y="3828885"/>
                  <a:ext cx="5709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5%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891C086F-B4F0-458E-949E-87340B28D0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488" y="3828885"/>
                  <a:ext cx="570990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2D57876-F3DF-475C-BF1F-176C99FEE22A}"/>
              </a:ext>
            </a:extLst>
          </p:cNvPr>
          <p:cNvGrpSpPr/>
          <p:nvPr/>
        </p:nvGrpSpPr>
        <p:grpSpPr>
          <a:xfrm>
            <a:off x="8176858" y="3156156"/>
            <a:ext cx="920445" cy="2622862"/>
            <a:chOff x="8176858" y="3156156"/>
            <a:chExt cx="920445" cy="262286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E872F5-74E5-4419-9232-12DBA521B4D4}"/>
                </a:ext>
              </a:extLst>
            </p:cNvPr>
            <p:cNvSpPr/>
            <p:nvPr/>
          </p:nvSpPr>
          <p:spPr>
            <a:xfrm>
              <a:off x="8176858" y="3156156"/>
              <a:ext cx="9204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Montserrat Light" panose="02010600030101010101" charset="0"/>
                </a:rPr>
                <a:t>Case 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2EC0ED6-62E7-49B8-BAB1-472EAE46E2D9}"/>
                    </a:ext>
                  </a:extLst>
                </p:cNvPr>
                <p:cNvSpPr/>
                <p:nvPr/>
              </p:nvSpPr>
              <p:spPr>
                <a:xfrm>
                  <a:off x="8287465" y="3828885"/>
                  <a:ext cx="69923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20%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2EC0ED6-62E7-49B8-BAB1-472EAE46E2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7465" y="3828885"/>
                  <a:ext cx="69923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2E5E81A-19F2-4D23-A077-803D4564720E}"/>
                    </a:ext>
                  </a:extLst>
                </p:cNvPr>
                <p:cNvSpPr/>
                <p:nvPr/>
              </p:nvSpPr>
              <p:spPr>
                <a:xfrm>
                  <a:off x="8287465" y="4616790"/>
                  <a:ext cx="69923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0%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2E5E81A-19F2-4D23-A077-803D456472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7465" y="4616790"/>
                  <a:ext cx="699230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F5E9730D-5FC9-4822-87B0-5CC953F18292}"/>
                    </a:ext>
                  </a:extLst>
                </p:cNvPr>
                <p:cNvSpPr/>
                <p:nvPr/>
              </p:nvSpPr>
              <p:spPr>
                <a:xfrm>
                  <a:off x="8366012" y="5409686"/>
                  <a:ext cx="54213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F5E9730D-5FC9-4822-87B0-5CC953F182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6012" y="5409686"/>
                  <a:ext cx="542136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AF82746-B77D-4256-BEA9-1D362622D571}"/>
              </a:ext>
            </a:extLst>
          </p:cNvPr>
          <p:cNvGrpSpPr/>
          <p:nvPr/>
        </p:nvGrpSpPr>
        <p:grpSpPr>
          <a:xfrm>
            <a:off x="1437683" y="5393988"/>
            <a:ext cx="9935781" cy="409536"/>
            <a:chOff x="1437683" y="5393988"/>
            <a:chExt cx="9935781" cy="40953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39F551B-CAD2-4C83-A82A-684CC3D08A2C}"/>
                </a:ext>
              </a:extLst>
            </p:cNvPr>
            <p:cNvSpPr/>
            <p:nvPr/>
          </p:nvSpPr>
          <p:spPr>
            <a:xfrm>
              <a:off x="1437683" y="5393988"/>
              <a:ext cx="7981620" cy="409536"/>
            </a:xfrm>
            <a:prstGeom prst="rect">
              <a:avLst/>
            </a:prstGeom>
            <a:noFill/>
            <a:ln w="57150">
              <a:solidFill>
                <a:srgbClr val="BFD4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A9EA5C0-D91D-4F82-BDDD-EEB88C676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27455" y="5598756"/>
              <a:ext cx="548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E3E42C5-E8B1-4153-BD06-B87F3D987F47}"/>
                </a:ext>
              </a:extLst>
            </p:cNvPr>
            <p:cNvSpPr/>
            <p:nvPr/>
          </p:nvSpPr>
          <p:spPr>
            <a:xfrm>
              <a:off x="10065410" y="5404695"/>
              <a:ext cx="130805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Montserrat Light" panose="02010600030101010101" charset="0"/>
                </a:rPr>
                <a:t>Constant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962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B12FD-1566-4870-A83B-204647E59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VIOD Error using the Hodograph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29DBC-879B-4701-B54E-08ED1950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4DCE6-4B66-41BE-B295-1FD03F476A66}" type="datetime4">
              <a:rPr lang="en-US" smtClean="0"/>
              <a:t>January 29,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65AA7-D549-4245-A909-C6AFD5372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Error Modeling for Hodograph-based VIOD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2A321-DCB6-488A-A4C8-A1B7E2FBA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C860-4177-48BA-A160-183FC1217AC4}" type="slidenum">
              <a:rPr lang="en-US" smtClean="0"/>
              <a:t>11</a:t>
            </a:fld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FBD6C1E-620D-405D-B434-293915B337AB}"/>
              </a:ext>
            </a:extLst>
          </p:cNvPr>
          <p:cNvGrpSpPr/>
          <p:nvPr/>
        </p:nvGrpSpPr>
        <p:grpSpPr>
          <a:xfrm>
            <a:off x="1368859" y="2381821"/>
            <a:ext cx="5283808" cy="3900031"/>
            <a:chOff x="996532" y="2431099"/>
            <a:chExt cx="5283808" cy="3900031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0FB82D9-FE08-45B9-8DD0-9099CDB79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85279" y="2564062"/>
              <a:ext cx="2286000" cy="184217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64A5046-7A7D-4623-A675-16E70A720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77207" y="4457344"/>
              <a:ext cx="2286000" cy="1793538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01BA2839-A80C-4FC9-B5C7-663724186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77207" y="2564062"/>
              <a:ext cx="2286000" cy="181303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5E7B6FFF-7C04-493F-8150-92C21440D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3785279" y="4440922"/>
              <a:ext cx="2286000" cy="1826382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1463654-99EF-4F5F-B180-B3E79004EC71}"/>
                </a:ext>
              </a:extLst>
            </p:cNvPr>
            <p:cNvSpPr/>
            <p:nvPr/>
          </p:nvSpPr>
          <p:spPr>
            <a:xfrm>
              <a:off x="996532" y="2431099"/>
              <a:ext cx="5283808" cy="3900031"/>
            </a:xfrm>
            <a:prstGeom prst="rect">
              <a:avLst/>
            </a:prstGeom>
            <a:noFill/>
            <a:ln w="57150">
              <a:solidFill>
                <a:srgbClr val="BFD4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8212756-85D0-40F7-AC9D-0645D1E8EB48}"/>
              </a:ext>
            </a:extLst>
          </p:cNvPr>
          <p:cNvGrpSpPr/>
          <p:nvPr/>
        </p:nvGrpSpPr>
        <p:grpSpPr>
          <a:xfrm>
            <a:off x="7479465" y="2381820"/>
            <a:ext cx="2918415" cy="3900031"/>
            <a:chOff x="7906548" y="2431098"/>
            <a:chExt cx="2918415" cy="3900031"/>
          </a:xfrm>
        </p:grpSpPr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40C2C7E8-43BF-49C6-BD68-E0225033C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207337" y="2613750"/>
              <a:ext cx="2286000" cy="1770588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203D17C1-32B7-4886-A8F4-F5C6A1FA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207337" y="4440922"/>
              <a:ext cx="2286000" cy="181303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0989313-E49F-4FFB-B671-397E8AAD71BA}"/>
                </a:ext>
              </a:extLst>
            </p:cNvPr>
            <p:cNvSpPr/>
            <p:nvPr/>
          </p:nvSpPr>
          <p:spPr>
            <a:xfrm>
              <a:off x="7906548" y="2431098"/>
              <a:ext cx="2918415" cy="3900031"/>
            </a:xfrm>
            <a:prstGeom prst="rect">
              <a:avLst/>
            </a:prstGeom>
            <a:noFill/>
            <a:ln w="57150">
              <a:solidFill>
                <a:srgbClr val="EE5E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32">
                <a:extLst>
                  <a:ext uri="{FF2B5EF4-FFF2-40B4-BE49-F238E27FC236}">
                    <a16:creationId xmlns:a16="http://schemas.microsoft.com/office/drawing/2014/main" id="{A7A5C201-BD77-48A3-BE27-D7295D06AB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/>
                  <a:t>Is hodograph fitting error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𝑅𝑆𝑀𝐸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) a good predictor of VIOD error 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𝑅𝑆𝑀𝐸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)?</a:t>
                </a:r>
              </a:p>
            </p:txBody>
          </p:sp>
        </mc:Choice>
        <mc:Fallback xmlns="">
          <p:sp>
            <p:nvSpPr>
              <p:cNvPr id="33" name="Content Placeholder 32">
                <a:extLst>
                  <a:ext uri="{FF2B5EF4-FFF2-40B4-BE49-F238E27FC236}">
                    <a16:creationId xmlns:a16="http://schemas.microsoft.com/office/drawing/2014/main" id="{A7A5C201-BD77-48A3-BE27-D7295D06AB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4"/>
                <a:stretch>
                  <a:fillRect l="-522" t="-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377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29928B1B-D525-4588-AB2D-DE7CAD2D1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2457" y="675321"/>
            <a:ext cx="3657600" cy="28187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626859-7B43-4B08-9094-9A1069FDF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B1871-503C-4A2E-9744-531D959AE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96188-F9F8-4828-B8F1-7ADD8328DB7C}" type="datetime4">
              <a:rPr lang="en-US" smtClean="0"/>
              <a:t>January 29,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10723-A1AB-407E-9E58-53884B0ED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Error Modeling for Hodograph-based VIOD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DD886-1D9D-4DF9-A8C5-50122BB69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C860-4177-48BA-A160-183FC1217AC4}" type="slidenum">
              <a:rPr lang="en-US" smtClean="0"/>
              <a:t>12</a:t>
            </a:fld>
            <a:endParaRPr lang="en-US"/>
          </a:p>
        </p:txBody>
      </p:sp>
      <p:pic>
        <p:nvPicPr>
          <p:cNvPr id="17" name="Content Placeholder 10">
            <a:extLst>
              <a:ext uri="{FF2B5EF4-FFF2-40B4-BE49-F238E27FC236}">
                <a16:creationId xmlns:a16="http://schemas.microsoft.com/office/drawing/2014/main" id="{83939874-DACD-4941-9002-FC45BA00D4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32457" y="3551851"/>
            <a:ext cx="3657600" cy="27729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494A2A0-8A38-445A-ADAE-820CFE650DEF}"/>
                  </a:ext>
                </a:extLst>
              </p:cNvPr>
              <p:cNvSpPr txBox="1"/>
              <p:nvPr/>
            </p:nvSpPr>
            <p:spPr>
              <a:xfrm>
                <a:off x="1007482" y="1819215"/>
                <a:ext cx="1478610" cy="470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𝑅𝑆𝑀𝐸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494A2A0-8A38-445A-ADAE-820CFE650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482" y="1819215"/>
                <a:ext cx="1478610" cy="4706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B3DEF1-FB91-4711-8643-8EA207E8FCE7}"/>
                  </a:ext>
                </a:extLst>
              </p:cNvPr>
              <p:cNvSpPr txBox="1"/>
              <p:nvPr/>
            </p:nvSpPr>
            <p:spPr>
              <a:xfrm>
                <a:off x="2984119" y="1645353"/>
                <a:ext cx="3059747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B3DEF1-FB91-4711-8643-8EA207E8F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119" y="1645353"/>
                <a:ext cx="3059747" cy="8183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F0474DC-3E14-4AD5-92C2-53AADE1A8F8C}"/>
                  </a:ext>
                </a:extLst>
              </p:cNvPr>
              <p:cNvSpPr txBox="1"/>
              <p:nvPr/>
            </p:nvSpPr>
            <p:spPr>
              <a:xfrm>
                <a:off x="1012227" y="3817603"/>
                <a:ext cx="1832105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𝑅𝑆𝑀𝐸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F0474DC-3E14-4AD5-92C2-53AADE1A8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227" y="3817603"/>
                <a:ext cx="1832105" cy="312650"/>
              </a:xfrm>
              <a:prstGeom prst="rect">
                <a:avLst/>
              </a:prstGeom>
              <a:blipFill>
                <a:blip r:embed="rId8"/>
                <a:stretch>
                  <a:fillRect l="-2326" t="-13462" r="-99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646D005-BA93-43D1-9761-30BB50F993B7}"/>
                  </a:ext>
                </a:extLst>
              </p:cNvPr>
              <p:cNvSpPr txBox="1"/>
              <p:nvPr/>
            </p:nvSpPr>
            <p:spPr>
              <a:xfrm>
                <a:off x="2848778" y="3852965"/>
                <a:ext cx="122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, 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Δf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180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o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646D005-BA93-43D1-9761-30BB50F99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778" y="3852965"/>
                <a:ext cx="1221424" cy="276999"/>
              </a:xfrm>
              <a:prstGeom prst="rect">
                <a:avLst/>
              </a:prstGeom>
              <a:blipFill>
                <a:blip r:embed="rId9"/>
                <a:stretch>
                  <a:fillRect l="-498" r="-498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D145F3C-C56B-4908-93BC-B9F38AEE8E10}"/>
                  </a:ext>
                </a:extLst>
              </p:cNvPr>
              <p:cNvSpPr txBox="1"/>
              <p:nvPr/>
            </p:nvSpPr>
            <p:spPr>
              <a:xfrm>
                <a:off x="1007482" y="4439461"/>
                <a:ext cx="52672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>
                    <a:latin typeface="Montserrat Light" panose="00000400000000000000" pitchFamily="2" charset="0"/>
                  </a:rPr>
                  <a:t>Find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b="0" dirty="0">
                    <a:latin typeface="Montserrat Light" panose="00000400000000000000" pitchFamily="2" charset="0"/>
                  </a:rPr>
                  <a:t>using Kepler’s equation,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D145F3C-C56B-4908-93BC-B9F38AEE8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482" y="4439461"/>
                <a:ext cx="5267211" cy="276999"/>
              </a:xfrm>
              <a:prstGeom prst="rect">
                <a:avLst/>
              </a:prstGeom>
              <a:blipFill>
                <a:blip r:embed="rId10"/>
                <a:stretch>
                  <a:fillRect l="-2662" t="-28261" r="-115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7735C5FE-DBB2-48FE-9290-DA9E8428E11E}"/>
              </a:ext>
            </a:extLst>
          </p:cNvPr>
          <p:cNvGrpSpPr/>
          <p:nvPr/>
        </p:nvGrpSpPr>
        <p:grpSpPr>
          <a:xfrm>
            <a:off x="1928279" y="2545540"/>
            <a:ext cx="3131265" cy="548636"/>
            <a:chOff x="1928279" y="2545540"/>
            <a:chExt cx="3131265" cy="5486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C7F54B3-1B19-4492-A746-DA9BB4991419}"/>
                    </a:ext>
                  </a:extLst>
                </p:cNvPr>
                <p:cNvSpPr txBox="1"/>
                <p:nvPr/>
              </p:nvSpPr>
              <p:spPr>
                <a:xfrm>
                  <a:off x="1982112" y="2623424"/>
                  <a:ext cx="3014863" cy="3520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𝑅𝑆𝑀𝐸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∝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)/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C7F54B3-1B19-4492-A746-DA9BB49914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2112" y="2623424"/>
                  <a:ext cx="3014863" cy="352084"/>
                </a:xfrm>
                <a:prstGeom prst="rect">
                  <a:avLst/>
                </a:prstGeom>
                <a:blipFill>
                  <a:blip r:embed="rId11"/>
                  <a:stretch>
                    <a:fillRect l="-1212" t="-1724" r="-404" b="-224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A01361C-6C31-4F57-8106-B7E1BD506DCA}"/>
                </a:ext>
              </a:extLst>
            </p:cNvPr>
            <p:cNvSpPr/>
            <p:nvPr/>
          </p:nvSpPr>
          <p:spPr>
            <a:xfrm>
              <a:off x="1928279" y="2545540"/>
              <a:ext cx="3131265" cy="54863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FE79759-AF80-4505-995F-263CD8E1B430}"/>
              </a:ext>
            </a:extLst>
          </p:cNvPr>
          <p:cNvGrpSpPr/>
          <p:nvPr/>
        </p:nvGrpSpPr>
        <p:grpSpPr>
          <a:xfrm>
            <a:off x="1928278" y="4950484"/>
            <a:ext cx="2649197" cy="548636"/>
            <a:chOff x="1928278" y="4835502"/>
            <a:chExt cx="2649197" cy="5486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095F46C-DE9E-4E1C-BC60-ADBD44EE7832}"/>
                    </a:ext>
                  </a:extLst>
                </p:cNvPr>
                <p:cNvSpPr txBox="1"/>
                <p:nvPr/>
              </p:nvSpPr>
              <p:spPr>
                <a:xfrm>
                  <a:off x="1982112" y="4961193"/>
                  <a:ext cx="2548968" cy="3126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𝑅𝑆𝑀𝐸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ℱ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095F46C-DE9E-4E1C-BC60-ADBD44EE78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2112" y="4961193"/>
                  <a:ext cx="2548968" cy="312650"/>
                </a:xfrm>
                <a:prstGeom prst="rect">
                  <a:avLst/>
                </a:prstGeom>
                <a:blipFill>
                  <a:blip r:embed="rId12"/>
                  <a:stretch>
                    <a:fillRect l="-1675" t="-15686" r="-718" b="-27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D68D7D3-587C-44D3-8E8D-83C6A4346812}"/>
                </a:ext>
              </a:extLst>
            </p:cNvPr>
            <p:cNvSpPr/>
            <p:nvPr/>
          </p:nvSpPr>
          <p:spPr>
            <a:xfrm>
              <a:off x="1928278" y="4835502"/>
              <a:ext cx="2649197" cy="54863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466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  <p:bldP spid="25" grpId="0"/>
      <p:bldP spid="26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622BC-09DD-481C-AF73-432C8D7D1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Validation: Eccentricity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249A0D3-4701-41DB-B481-90D24C272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341" y="2501477"/>
            <a:ext cx="3410491" cy="338328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4099A-BA2B-4AE7-BFBE-F3188C112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F4615-8327-4E46-9961-C9358BB92CD6}" type="datetime4">
              <a:rPr lang="en-US" smtClean="0"/>
              <a:t>January 29,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11E89-79AE-448E-8A75-5573C3A18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Error Model Validation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84D1C-8DB7-494F-8C90-D285D7DC3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C860-4177-48BA-A160-183FC1217AC4}" type="slidenum">
              <a:rPr lang="en-US" smtClean="0"/>
              <a:t>13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149DB6E-D872-440E-AE1B-F943C5084E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96697" y="2501478"/>
            <a:ext cx="3410491" cy="338328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CD754B5-91FF-47D7-885D-94171E4C14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83053" y="2501476"/>
            <a:ext cx="3410491" cy="33832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B557C3-1FFD-4161-A937-338355D8DDAF}"/>
                  </a:ext>
                </a:extLst>
              </p:cNvPr>
              <p:cNvSpPr txBox="1"/>
              <p:nvPr/>
            </p:nvSpPr>
            <p:spPr>
              <a:xfrm>
                <a:off x="4766149" y="1652856"/>
                <a:ext cx="2659702" cy="649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𝑅𝑀𝑆𝐸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rad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B557C3-1FFD-4161-A937-338355D8D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6149" y="1652856"/>
                <a:ext cx="2659702" cy="649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8E117D5-1E58-403C-BC8E-4B075D0E01B1}"/>
                  </a:ext>
                </a:extLst>
              </p:cNvPr>
              <p:cNvSpPr txBox="1"/>
              <p:nvPr/>
            </p:nvSpPr>
            <p:spPr>
              <a:xfrm>
                <a:off x="1862409" y="5978137"/>
                <a:ext cx="793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8E117D5-1E58-403C-BC8E-4B075D0E0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2409" y="5978137"/>
                <a:ext cx="793101" cy="276999"/>
              </a:xfrm>
              <a:prstGeom prst="rect">
                <a:avLst/>
              </a:prstGeom>
              <a:blipFill>
                <a:blip r:embed="rId9"/>
                <a:stretch>
                  <a:fillRect l="-10000"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0322BB-A618-41E3-9369-C982045A7272}"/>
                  </a:ext>
                </a:extLst>
              </p:cNvPr>
              <p:cNvSpPr txBox="1"/>
              <p:nvPr/>
            </p:nvSpPr>
            <p:spPr>
              <a:xfrm>
                <a:off x="5731403" y="5978136"/>
                <a:ext cx="10495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0322BB-A618-41E3-9369-C982045A7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403" y="5978136"/>
                <a:ext cx="1049583" cy="276999"/>
              </a:xfrm>
              <a:prstGeom prst="rect">
                <a:avLst/>
              </a:prstGeom>
              <a:blipFill>
                <a:blip r:embed="rId10"/>
                <a:stretch>
                  <a:fillRect l="-7558" t="-4444" r="-58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9FC281-115E-430C-A095-01ED6388FBC0}"/>
                  </a:ext>
                </a:extLst>
              </p:cNvPr>
              <p:cNvSpPr txBox="1"/>
              <p:nvPr/>
            </p:nvSpPr>
            <p:spPr>
              <a:xfrm>
                <a:off x="9699563" y="5978135"/>
                <a:ext cx="10495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180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9FC281-115E-430C-A095-01ED6388F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563" y="5978135"/>
                <a:ext cx="1049583" cy="276999"/>
              </a:xfrm>
              <a:prstGeom prst="rect">
                <a:avLst/>
              </a:prstGeom>
              <a:blipFill>
                <a:blip r:embed="rId11"/>
                <a:stretch>
                  <a:fillRect l="-7558" t="-4444" r="-58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8">
                <a:extLst>
                  <a:ext uri="{FF2B5EF4-FFF2-40B4-BE49-F238E27FC236}">
                    <a16:creationId xmlns:a16="http://schemas.microsoft.com/office/drawing/2014/main" id="{B025A101-404B-4EE8-A42A-3DF5D86C1F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1020305"/>
                  </p:ext>
                </p:extLst>
              </p:nvPr>
            </p:nvGraphicFramePr>
            <p:xfrm>
              <a:off x="8153400" y="564574"/>
              <a:ext cx="3954401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43806">
                      <a:extLst>
                        <a:ext uri="{9D8B030D-6E8A-4147-A177-3AD203B41FA5}">
                          <a16:colId xmlns:a16="http://schemas.microsoft.com/office/drawing/2014/main" val="3715755824"/>
                        </a:ext>
                      </a:extLst>
                    </a:gridCol>
                    <a:gridCol w="1610595">
                      <a:extLst>
                        <a:ext uri="{9D8B030D-6E8A-4147-A177-3AD203B41FA5}">
                          <a16:colId xmlns:a16="http://schemas.microsoft.com/office/drawing/2014/main" val="3993880597"/>
                        </a:ext>
                      </a:extLst>
                    </a:gridCol>
                  </a:tblGrid>
                  <a:tr h="1858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Montserrat Light" panose="02010600030101010101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𝐷𝑈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Montserrat Light" panose="02010600030101010101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1575349"/>
                      </a:ext>
                    </a:extLst>
                  </a:tr>
                  <a:tr h="1858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Montserrat Light" panose="02010600030101010101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>
                            <a:latin typeface="Montserrat Light" panose="02010600030101010101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63230264"/>
                      </a:ext>
                    </a:extLst>
                  </a:tr>
                  <a:tr h="1858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Montserrat Light" panose="02010600030101010101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-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𝐷𝑈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𝑇𝑈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Montserrat Light" panose="02010600030101010101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786949"/>
                      </a:ext>
                    </a:extLst>
                  </a:tr>
                  <a:tr h="1858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Montserrat Light" panose="02010600030101010101" charset="0"/>
                            </a:rPr>
                            <a:t># of Measurements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Montserrat Light" panose="02010600030101010101" charset="0"/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8091440"/>
                      </a:ext>
                    </a:extLst>
                  </a:tr>
                  <a:tr h="1858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Montserrat Light" panose="02010600030101010101" charset="0"/>
                            </a:rPr>
                            <a:t>Tot. Measurement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Montserrat Light" panose="02010600030101010101" charset="0"/>
                            </a:rPr>
                            <a:t>10% orbit period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850652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8">
                <a:extLst>
                  <a:ext uri="{FF2B5EF4-FFF2-40B4-BE49-F238E27FC236}">
                    <a16:creationId xmlns:a16="http://schemas.microsoft.com/office/drawing/2014/main" id="{B025A101-404B-4EE8-A42A-3DF5D86C1F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1020305"/>
                  </p:ext>
                </p:extLst>
              </p:nvPr>
            </p:nvGraphicFramePr>
            <p:xfrm>
              <a:off x="8153400" y="564574"/>
              <a:ext cx="3954401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43806">
                      <a:extLst>
                        <a:ext uri="{9D8B030D-6E8A-4147-A177-3AD203B41FA5}">
                          <a16:colId xmlns:a16="http://schemas.microsoft.com/office/drawing/2014/main" val="3715755824"/>
                        </a:ext>
                      </a:extLst>
                    </a:gridCol>
                    <a:gridCol w="1610595">
                      <a:extLst>
                        <a:ext uri="{9D8B030D-6E8A-4147-A177-3AD203B41FA5}">
                          <a16:colId xmlns:a16="http://schemas.microsoft.com/office/drawing/2014/main" val="3993880597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60" t="-2000" r="-6935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45660" t="-2000" r="-755" b="-4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57534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60" t="-102000" r="-6935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45660" t="-102000" r="-755" b="-3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323026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60" t="-198039" r="-6935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45660" t="-198039" r="-755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78694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Montserrat Light" panose="02010600030101010101" charset="0"/>
                            </a:rPr>
                            <a:t># of Measurements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Montserrat Light" panose="02010600030101010101" charset="0"/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809144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Montserrat Light" panose="02010600030101010101" charset="0"/>
                            </a:rPr>
                            <a:t>Tot. Measurement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Montserrat Light" panose="02010600030101010101" charset="0"/>
                            </a:rPr>
                            <a:t>10% orbit period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850652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02691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622BC-09DD-481C-AF73-432C8D7D1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Validation: Initial True Anomaly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249A0D3-4701-41DB-B481-90D24C272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23946" y="2501477"/>
            <a:ext cx="3383280" cy="338328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4099A-BA2B-4AE7-BFBE-F3188C112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F4615-8327-4E46-9961-C9358BB92CD6}" type="datetime4">
              <a:rPr lang="en-US" smtClean="0"/>
              <a:t>January 29,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11E89-79AE-448E-8A75-5573C3A18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Error Model Validation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84D1C-8DB7-494F-8C90-D285D7DC3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C860-4177-48BA-A160-183FC1217AC4}" type="slidenum">
              <a:rPr lang="en-US" smtClean="0"/>
              <a:t>14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149DB6E-D872-440E-AE1B-F943C5084E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296697" y="2514868"/>
            <a:ext cx="3410491" cy="335649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CD754B5-91FF-47D7-885D-94171E4C14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283053" y="2514866"/>
            <a:ext cx="3410491" cy="33564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8E117D5-1E58-403C-BC8E-4B075D0E01B1}"/>
                  </a:ext>
                </a:extLst>
              </p:cNvPr>
              <p:cNvSpPr txBox="1"/>
              <p:nvPr/>
            </p:nvSpPr>
            <p:spPr>
              <a:xfrm>
                <a:off x="1860699" y="5978135"/>
                <a:ext cx="77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8E117D5-1E58-403C-BC8E-4B075D0E0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699" y="5978135"/>
                <a:ext cx="777713" cy="276999"/>
              </a:xfrm>
              <a:prstGeom prst="rect">
                <a:avLst/>
              </a:prstGeom>
              <a:blipFill>
                <a:blip r:embed="rId8"/>
                <a:stretch>
                  <a:fillRect l="-3906" r="-703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0322BB-A618-41E3-9369-C982045A7272}"/>
                  </a:ext>
                </a:extLst>
              </p:cNvPr>
              <p:cNvSpPr txBox="1"/>
              <p:nvPr/>
            </p:nvSpPr>
            <p:spPr>
              <a:xfrm>
                <a:off x="5796594" y="5978134"/>
                <a:ext cx="77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0322BB-A618-41E3-9369-C982045A7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594" y="5978134"/>
                <a:ext cx="777713" cy="276999"/>
              </a:xfrm>
              <a:prstGeom prst="rect">
                <a:avLst/>
              </a:prstGeom>
              <a:blipFill>
                <a:blip r:embed="rId9"/>
                <a:stretch>
                  <a:fillRect l="-3937" r="-787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9FC281-115E-430C-A095-01ED6388FBC0}"/>
                  </a:ext>
                </a:extLst>
              </p:cNvPr>
              <p:cNvSpPr txBox="1"/>
              <p:nvPr/>
            </p:nvSpPr>
            <p:spPr>
              <a:xfrm>
                <a:off x="9769138" y="5978134"/>
                <a:ext cx="77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9FC281-115E-430C-A095-01ED6388F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9138" y="5978134"/>
                <a:ext cx="777713" cy="276999"/>
              </a:xfrm>
              <a:prstGeom prst="rect">
                <a:avLst/>
              </a:prstGeom>
              <a:blipFill>
                <a:blip r:embed="rId10"/>
                <a:stretch>
                  <a:fillRect l="-3937" r="-708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9048593-13AF-4044-8D1F-283452BBEC05}"/>
                  </a:ext>
                </a:extLst>
              </p:cNvPr>
              <p:cNvSpPr txBox="1"/>
              <p:nvPr/>
            </p:nvSpPr>
            <p:spPr>
              <a:xfrm>
                <a:off x="4772356" y="1873711"/>
                <a:ext cx="25024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𝑅𝑀𝑆𝐸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ℱ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9048593-13AF-4044-8D1F-283452BBE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56" y="1873711"/>
                <a:ext cx="2502416" cy="276999"/>
              </a:xfrm>
              <a:prstGeom prst="rect">
                <a:avLst/>
              </a:prstGeom>
              <a:blipFill>
                <a:blip r:embed="rId11"/>
                <a:stretch>
                  <a:fillRect l="-1951" t="-8696" r="-73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7" name="Table 8">
                <a:extLst>
                  <a:ext uri="{FF2B5EF4-FFF2-40B4-BE49-F238E27FC236}">
                    <a16:creationId xmlns:a16="http://schemas.microsoft.com/office/drawing/2014/main" id="{411D5137-08D6-4E35-B96F-6999047200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182667"/>
                  </p:ext>
                </p:extLst>
              </p:nvPr>
            </p:nvGraphicFramePr>
            <p:xfrm>
              <a:off x="8153400" y="564574"/>
              <a:ext cx="3954401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43806">
                      <a:extLst>
                        <a:ext uri="{9D8B030D-6E8A-4147-A177-3AD203B41FA5}">
                          <a16:colId xmlns:a16="http://schemas.microsoft.com/office/drawing/2014/main" val="3715755824"/>
                        </a:ext>
                      </a:extLst>
                    </a:gridCol>
                    <a:gridCol w="1610595">
                      <a:extLst>
                        <a:ext uri="{9D8B030D-6E8A-4147-A177-3AD203B41FA5}">
                          <a16:colId xmlns:a16="http://schemas.microsoft.com/office/drawing/2014/main" val="3993880597"/>
                        </a:ext>
                      </a:extLst>
                    </a:gridCol>
                  </a:tblGrid>
                  <a:tr h="1858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Montserrat Light" panose="02010600030101010101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𝐷𝑈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Montserrat Light" panose="02010600030101010101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1575349"/>
                      </a:ext>
                    </a:extLst>
                  </a:tr>
                  <a:tr h="1858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Montserrat Light" panose="02010600030101010101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>
                            <a:latin typeface="Montserrat Light" panose="02010600030101010101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63230264"/>
                      </a:ext>
                    </a:extLst>
                  </a:tr>
                  <a:tr h="1858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Montserrat Light" panose="02010600030101010101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-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𝐷𝑈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𝑇𝑈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Montserrat Light" panose="02010600030101010101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786949"/>
                      </a:ext>
                    </a:extLst>
                  </a:tr>
                  <a:tr h="1858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Montserrat Light" panose="02010600030101010101" charset="0"/>
                            </a:rPr>
                            <a:t># of Measurements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Montserrat Light" panose="02010600030101010101" charset="0"/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8091440"/>
                      </a:ext>
                    </a:extLst>
                  </a:tr>
                  <a:tr h="1858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Montserrat Light" panose="02010600030101010101" charset="0"/>
                            </a:rPr>
                            <a:t>Tot. Measurement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Montserrat Light" panose="02010600030101010101" charset="0"/>
                            </a:rPr>
                            <a:t>10% orbit period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850652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7" name="Table 8">
                <a:extLst>
                  <a:ext uri="{FF2B5EF4-FFF2-40B4-BE49-F238E27FC236}">
                    <a16:creationId xmlns:a16="http://schemas.microsoft.com/office/drawing/2014/main" id="{411D5137-08D6-4E35-B96F-6999047200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182667"/>
                  </p:ext>
                </p:extLst>
              </p:nvPr>
            </p:nvGraphicFramePr>
            <p:xfrm>
              <a:off x="8153400" y="564574"/>
              <a:ext cx="3954401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43806">
                      <a:extLst>
                        <a:ext uri="{9D8B030D-6E8A-4147-A177-3AD203B41FA5}">
                          <a16:colId xmlns:a16="http://schemas.microsoft.com/office/drawing/2014/main" val="3715755824"/>
                        </a:ext>
                      </a:extLst>
                    </a:gridCol>
                    <a:gridCol w="1610595">
                      <a:extLst>
                        <a:ext uri="{9D8B030D-6E8A-4147-A177-3AD203B41FA5}">
                          <a16:colId xmlns:a16="http://schemas.microsoft.com/office/drawing/2014/main" val="3993880597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60" t="-2000" r="-6935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45660" t="-2000" r="-755" b="-4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57534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60" t="-102000" r="-6935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45660" t="-102000" r="-755" b="-3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323026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60" t="-198039" r="-6935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45660" t="-198039" r="-755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78694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Montserrat Light" panose="02010600030101010101" charset="0"/>
                            </a:rPr>
                            <a:t># of Measurements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Montserrat Light" panose="02010600030101010101" charset="0"/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809144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Montserrat Light" panose="02010600030101010101" charset="0"/>
                            </a:rPr>
                            <a:t>Tot. Measurement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Montserrat Light" panose="02010600030101010101" charset="0"/>
                            </a:rPr>
                            <a:t>10% orbit period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850652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25727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64F1F0F-D0C5-4D02-87D6-FAD35BDE7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 VIOD error of </a:t>
            </a:r>
            <a:r>
              <a:rPr lang="en-US" i="1" u="sng" dirty="0"/>
              <a:t>any</a:t>
            </a:r>
            <a:r>
              <a:rPr lang="en-US" dirty="0"/>
              <a:t> orbit using Monte Carlo simulations</a:t>
            </a:r>
          </a:p>
          <a:p>
            <a:endParaRPr lang="en-US" sz="800" dirty="0"/>
          </a:p>
          <a:p>
            <a:r>
              <a:rPr lang="en-US" dirty="0"/>
              <a:t>Use analytic error model to convert to desired orbit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43CA1-4926-4469-9A72-D914B5FBA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Predicting VIOD Error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B1BA4-46F7-4F85-B3F0-655448ADB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AE4A8-91F2-437E-8740-C4F39D9B6B0B}" type="datetime4">
              <a:rPr lang="en-US" smtClean="0"/>
              <a:t>January 29,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25375-4248-4FBA-89F1-BBFF0317A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Example: Earth-Neptune Transfer Orbit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3B740-5EC9-42BE-BBDB-A3E712826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C860-4177-48BA-A160-183FC1217AC4}" type="slidenum">
              <a:rPr lang="en-US" smtClean="0"/>
              <a:t>15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471DA36-85D8-4659-BDB3-C764B318DFE6}"/>
              </a:ext>
            </a:extLst>
          </p:cNvPr>
          <p:cNvGrpSpPr/>
          <p:nvPr/>
        </p:nvGrpSpPr>
        <p:grpSpPr>
          <a:xfrm>
            <a:off x="1182869" y="3429000"/>
            <a:ext cx="1838287" cy="1591987"/>
            <a:chOff x="1226674" y="3429000"/>
            <a:chExt cx="1838287" cy="15919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6131BB2-FB30-41FA-86F0-795F81000EBA}"/>
                    </a:ext>
                  </a:extLst>
                </p:cNvPr>
                <p:cNvSpPr txBox="1"/>
                <p:nvPr/>
              </p:nvSpPr>
              <p:spPr>
                <a:xfrm>
                  <a:off x="1615259" y="3561941"/>
                  <a:ext cx="10790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𝑅𝑀𝑆𝐸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6131BB2-FB30-41FA-86F0-795F81000E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5259" y="3561941"/>
                  <a:ext cx="1079013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5085" t="-8696" r="-1016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A71B085-CF2E-474F-B643-306455C1C070}"/>
                    </a:ext>
                  </a:extLst>
                </p:cNvPr>
                <p:cNvSpPr txBox="1"/>
                <p:nvPr/>
              </p:nvSpPr>
              <p:spPr>
                <a:xfrm>
                  <a:off x="1385004" y="4038464"/>
                  <a:ext cx="153952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A71B085-CF2E-474F-B643-306455C1C0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5004" y="4038464"/>
                  <a:ext cx="153952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162" t="-2174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738BBA4-5313-48CB-B2C9-F2D4902AD466}"/>
                    </a:ext>
                  </a:extLst>
                </p:cNvPr>
                <p:cNvSpPr txBox="1"/>
                <p:nvPr/>
              </p:nvSpPr>
              <p:spPr>
                <a:xfrm>
                  <a:off x="1591950" y="4514987"/>
                  <a:ext cx="112562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738BBA4-5313-48CB-B2C9-F2D4902AD4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1950" y="4514987"/>
                  <a:ext cx="112562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4865" t="-4444" r="-378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E3D23C4-A9B1-41EF-BCC2-1813442CF22E}"/>
                </a:ext>
              </a:extLst>
            </p:cNvPr>
            <p:cNvSpPr/>
            <p:nvPr/>
          </p:nvSpPr>
          <p:spPr>
            <a:xfrm>
              <a:off x="1226674" y="3429000"/>
              <a:ext cx="1838287" cy="159198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776CDAC-D9F0-42D8-AA1E-335CDBE734FF}"/>
              </a:ext>
            </a:extLst>
          </p:cNvPr>
          <p:cNvGrpSpPr/>
          <p:nvPr/>
        </p:nvGrpSpPr>
        <p:grpSpPr>
          <a:xfrm>
            <a:off x="3105771" y="3561941"/>
            <a:ext cx="5925038" cy="1272881"/>
            <a:chOff x="3105771" y="3561941"/>
            <a:chExt cx="5925038" cy="127288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32904EC-B1FE-42FF-BEAF-49557D1D3A2A}"/>
                </a:ext>
              </a:extLst>
            </p:cNvPr>
            <p:cNvGrpSpPr/>
            <p:nvPr/>
          </p:nvGrpSpPr>
          <p:grpSpPr>
            <a:xfrm>
              <a:off x="3635298" y="3561941"/>
              <a:ext cx="5395511" cy="1272881"/>
              <a:chOff x="3866213" y="3561940"/>
              <a:chExt cx="5395511" cy="1272881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5AE639D7-DB8B-4384-B107-195150404FD4}"/>
                      </a:ext>
                    </a:extLst>
                  </p:cNvPr>
                  <p:cNvSpPr txBox="1"/>
                  <p:nvPr/>
                </p:nvSpPr>
                <p:spPr>
                  <a:xfrm>
                    <a:off x="3920967" y="3751752"/>
                    <a:ext cx="5340757" cy="94647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𝑅𝑀𝑆𝐸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𝑅𝑀𝑆𝐸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ra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ℱ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ℱ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5AE639D7-DB8B-4384-B107-195150404F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0967" y="3751752"/>
                    <a:ext cx="5340757" cy="94647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7D73BF5-5BDC-41D4-BEE3-F17E8018EC37}"/>
                  </a:ext>
                </a:extLst>
              </p:cNvPr>
              <p:cNvSpPr/>
              <p:nvPr/>
            </p:nvSpPr>
            <p:spPr>
              <a:xfrm>
                <a:off x="3866213" y="3561940"/>
                <a:ext cx="5340757" cy="127288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AF790A60-2FD5-4CC0-A6B6-01ABDE4A5568}"/>
                </a:ext>
              </a:extLst>
            </p:cNvPr>
            <p:cNvSpPr/>
            <p:nvPr/>
          </p:nvSpPr>
          <p:spPr>
            <a:xfrm>
              <a:off x="3105771" y="4076624"/>
              <a:ext cx="444912" cy="296735"/>
            </a:xfrm>
            <a:prstGeom prst="rightArrow">
              <a:avLst/>
            </a:prstGeom>
            <a:solidFill>
              <a:srgbClr val="A6A8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3E00A88-AA16-41C9-A9C2-16994ACC4631}"/>
              </a:ext>
            </a:extLst>
          </p:cNvPr>
          <p:cNvGrpSpPr/>
          <p:nvPr/>
        </p:nvGrpSpPr>
        <p:grpSpPr>
          <a:xfrm>
            <a:off x="9072532" y="3940065"/>
            <a:ext cx="1777929" cy="574922"/>
            <a:chOff x="8925050" y="3940065"/>
            <a:chExt cx="1777929" cy="57492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BD16934-6E73-4E6C-BB65-F3FA83D58410}"/>
                </a:ext>
              </a:extLst>
            </p:cNvPr>
            <p:cNvGrpSpPr/>
            <p:nvPr/>
          </p:nvGrpSpPr>
          <p:grpSpPr>
            <a:xfrm>
              <a:off x="9454576" y="3940065"/>
              <a:ext cx="1248403" cy="574922"/>
              <a:chOff x="9330165" y="3887569"/>
              <a:chExt cx="1248403" cy="5749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B6AFFCE1-C29A-49AF-AF48-ABE6DBC448A7}"/>
                      </a:ext>
                    </a:extLst>
                  </p:cNvPr>
                  <p:cNvSpPr txBox="1"/>
                  <p:nvPr/>
                </p:nvSpPr>
                <p:spPr>
                  <a:xfrm>
                    <a:off x="9487962" y="4038462"/>
                    <a:ext cx="98847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𝑅𝑀𝑆𝐸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B6AFFCE1-C29A-49AF-AF48-ABE6DBC448A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87962" y="4038462"/>
                    <a:ext cx="988476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5556" t="-8696" r="-2037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F3865EE-A72E-4E13-A8FC-46642C6A6852}"/>
                  </a:ext>
                </a:extLst>
              </p:cNvPr>
              <p:cNvSpPr/>
              <p:nvPr/>
            </p:nvSpPr>
            <p:spPr>
              <a:xfrm>
                <a:off x="9330165" y="3887569"/>
                <a:ext cx="1248403" cy="5749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3658C0AF-9B0D-4168-A3B8-310A1AEBF7A6}"/>
                </a:ext>
              </a:extLst>
            </p:cNvPr>
            <p:cNvSpPr/>
            <p:nvPr/>
          </p:nvSpPr>
          <p:spPr>
            <a:xfrm>
              <a:off x="8925050" y="4076623"/>
              <a:ext cx="444912" cy="296735"/>
            </a:xfrm>
            <a:prstGeom prst="rightArrow">
              <a:avLst/>
            </a:prstGeom>
            <a:solidFill>
              <a:srgbClr val="A6A8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2F8E82F-ABFA-420A-B11D-939618278324}"/>
              </a:ext>
            </a:extLst>
          </p:cNvPr>
          <p:cNvSpPr txBox="1"/>
          <p:nvPr/>
        </p:nvSpPr>
        <p:spPr>
          <a:xfrm>
            <a:off x="1231976" y="5584958"/>
            <a:ext cx="2666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 Light" panose="00000400000000000000" pitchFamily="2" charset="0"/>
              </a:rPr>
              <a:t>* Denotes reference orbit</a:t>
            </a:r>
          </a:p>
        </p:txBody>
      </p:sp>
    </p:spTree>
    <p:extLst>
      <p:ext uri="{BB962C8B-B14F-4D97-AF65-F5344CB8AC3E}">
        <p14:creationId xmlns:p14="http://schemas.microsoft.com/office/powerpoint/2010/main" val="81182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C7172-06CE-4096-8643-C2ACE0B9A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Predicting VIOD Error Cont’d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8518E011-9AE8-427D-9883-6D781180B46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Reference Orbit (RMSE=7.23%):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 ,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𝐷𝑈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dirty="0"/>
                  <a:t>  ,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=3×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𝐷𝑈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𝑇𝑈</m:t>
                        </m:r>
                      </m:den>
                    </m:f>
                  </m:oMath>
                </a14:m>
                <a:r>
                  <a:rPr lang="en-US" dirty="0"/>
                  <a:t>  ,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=0.1∗2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pPr lvl="1"/>
                <a:endParaRPr lang="en-US" sz="800" dirty="0"/>
              </a:p>
              <a:p>
                <a:r>
                  <a:rPr lang="en-US" dirty="0"/>
                  <a:t>Target Orbit: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=1.327×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 ,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=15.53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𝐴𝑈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=0.9356</m:t>
                    </m:r>
                  </m:oMath>
                </a14:m>
                <a:r>
                  <a:rPr lang="en-US" dirty="0"/>
                  <a:t>  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 ,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=1.932×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8518E011-9AE8-427D-9883-6D781180B4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647" t="-1821" b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3555A93-E7DB-4418-A6ED-C832862A9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24068" y="174897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Predicted Error: 15.39%</a:t>
            </a:r>
          </a:p>
          <a:p>
            <a:r>
              <a:rPr lang="en-US" dirty="0"/>
              <a:t>Monte Carlo Error: 15.01%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1DE88-C53F-4CF0-BD68-6A6354579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96188-F9F8-4828-B8F1-7ADD8328DB7C}" type="datetime4">
              <a:rPr lang="en-US" smtClean="0"/>
              <a:t>January 29,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8C321-8949-47B5-BBA0-538656835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Example: Earth-Neptune Transfer Orbit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F06BA-47D3-4A64-BBC5-0EB9DE1BF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C860-4177-48BA-A160-183FC1217AC4}" type="slidenum">
              <a:rPr lang="en-US" smtClean="0"/>
              <a:t>16</a:t>
            </a:fld>
            <a:endParaRPr lang="en-US"/>
          </a:p>
        </p:txBody>
      </p:sp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F53C4D4D-F9AB-4A53-9FF0-B34E0070D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370851" y="2837831"/>
            <a:ext cx="5145674" cy="333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22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EB80D-42BA-42DD-A4B4-E7417807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Future Work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7CFB08-7FCF-4237-A640-9D5798F8B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Improved hodograph-based VIOD algorithm</a:t>
            </a:r>
          </a:p>
          <a:p>
            <a:pPr algn="l"/>
            <a:endParaRPr lang="en-US" sz="500" dirty="0"/>
          </a:p>
          <a:p>
            <a:pPr algn="l"/>
            <a:r>
              <a:rPr lang="en-US" dirty="0"/>
              <a:t>Developed &amp; validated error model for hodograph-based VIOD</a:t>
            </a:r>
          </a:p>
          <a:p>
            <a:pPr algn="l"/>
            <a:endParaRPr lang="en-US" sz="500" dirty="0"/>
          </a:p>
          <a:p>
            <a:pPr marL="0" indent="0" algn="l">
              <a:buNone/>
            </a:pPr>
            <a:r>
              <a:rPr lang="en-US" dirty="0"/>
              <a:t>---</a:t>
            </a:r>
          </a:p>
          <a:p>
            <a:pPr marL="0" indent="0" algn="l">
              <a:buNone/>
            </a:pPr>
            <a:endParaRPr lang="en-US" sz="500" dirty="0"/>
          </a:p>
          <a:p>
            <a:pPr algn="l"/>
            <a:r>
              <a:rPr lang="en-US" dirty="0"/>
              <a:t>Accommodate changes in other parameters</a:t>
            </a:r>
          </a:p>
          <a:p>
            <a:pPr lvl="1" algn="l"/>
            <a:r>
              <a:rPr lang="en-US" dirty="0"/>
              <a:t>e.g., the measurement duration and the number of measurements</a:t>
            </a:r>
          </a:p>
          <a:p>
            <a:pPr algn="l"/>
            <a:endParaRPr lang="en-US" sz="500" dirty="0"/>
          </a:p>
          <a:p>
            <a:pPr algn="l"/>
            <a:r>
              <a:rPr lang="en-US" dirty="0"/>
              <a:t>Eliminate need for the error of a reference orbit</a:t>
            </a:r>
          </a:p>
          <a:p>
            <a:pPr algn="l"/>
            <a:endParaRPr lang="en-US" sz="500" dirty="0"/>
          </a:p>
          <a:p>
            <a:pPr algn="l"/>
            <a:r>
              <a:rPr lang="en-US" dirty="0"/>
              <a:t>Generate error bounds from VIOD results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E184BC-F24A-4EC1-AC87-4E4E7BB5C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E7C1A-5120-4032-9BE6-51F27CF4E3CE}" type="datetime4">
              <a:rPr lang="en-US" smtClean="0"/>
              <a:t>January 29,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C5C6E5-1079-4B37-ACE2-FDDB8F072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 and Future 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19E53-112D-452E-90AC-1179BD582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C860-4177-48BA-A160-183FC1217AC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28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0CA96F9-E51C-4A35-86F9-E0DE90527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0360"/>
            <a:ext cx="10515600" cy="1097280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9942E8-46FD-49FD-8B7B-EEFCCE6A9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D24A6-6D79-4F53-BC68-57D92A3AAF00}" type="datetime4">
              <a:rPr lang="en-US" smtClean="0"/>
              <a:t>January 29,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44EC3-8808-4284-B100-CB4821D07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31st AAS/AIAA Space Flight Mechanics Meeting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FFCC10-FD48-47CD-ABB6-843BAF4FE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C860-4177-48BA-A160-183FC1217AC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12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070A-A2AC-4D7C-8764-C8706563D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191DCB5-C3CC-480A-B895-5143FD63B5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48975"/>
            <a:ext cx="4471507" cy="4351338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Velocity-based initial orbit determination (VIOD)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Uses only velocity vectors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Does not depend on the Deep Space Network</a:t>
            </a:r>
          </a:p>
          <a:p>
            <a:pPr lvl="1"/>
            <a:r>
              <a:rPr lang="en-US" dirty="0"/>
              <a:t>Little error analysis has been previously performed</a:t>
            </a:r>
          </a:p>
          <a:p>
            <a:pPr lvl="1"/>
            <a:r>
              <a:rPr lang="en-US" dirty="0"/>
              <a:t>No error models have been previously developed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4BC5B-239E-4DE5-BB6B-6F298B81E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41B7A-EB87-4206-96E9-887189CE4DFB}" type="datetime4">
              <a:rPr lang="en-US" smtClean="0"/>
              <a:t>January 29,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E1400-081C-4FBE-9D25-143702E1C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C002B-12FC-4F40-B746-B80509B54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C860-4177-48BA-A160-183FC1217AC4}" type="slidenum">
              <a:rPr lang="en-US" smtClean="0"/>
              <a:t>2</a:t>
            </a:fld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0E3F5D8-FDB3-478B-B666-EFCAEB5CAB4C}"/>
              </a:ext>
            </a:extLst>
          </p:cNvPr>
          <p:cNvGrpSpPr/>
          <p:nvPr/>
        </p:nvGrpSpPr>
        <p:grpSpPr>
          <a:xfrm>
            <a:off x="5750692" y="1278033"/>
            <a:ext cx="6216283" cy="4127602"/>
            <a:chOff x="5750692" y="1278033"/>
            <a:chExt cx="6216283" cy="4127602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319CFED7-D60B-4E7F-9C7D-28782D025D86}"/>
                </a:ext>
              </a:extLst>
            </p:cNvPr>
            <p:cNvGrpSpPr/>
            <p:nvPr/>
          </p:nvGrpSpPr>
          <p:grpSpPr>
            <a:xfrm>
              <a:off x="6099357" y="1609630"/>
              <a:ext cx="3011692" cy="3796005"/>
              <a:chOff x="6099357" y="1609630"/>
              <a:chExt cx="3011692" cy="3796005"/>
            </a:xfrm>
          </p:grpSpPr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D0E49CFA-E1C0-4DEA-B669-C9D2125593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53166" y="2540608"/>
                <a:ext cx="1237521" cy="2069498"/>
              </a:xfrm>
              <a:prstGeom prst="straightConnector1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48196E82-B261-4368-B5F4-FB683EED7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53167" y="1748034"/>
                <a:ext cx="197185" cy="2862074"/>
              </a:xfrm>
              <a:prstGeom prst="straightConnector1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7BF018A1-3932-449B-8412-20BCDB2292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91656" y="2157327"/>
                <a:ext cx="961510" cy="2452779"/>
              </a:xfrm>
              <a:prstGeom prst="straightConnector1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8B1850F6-F81D-4C65-A46D-BEEBF22995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547176" y="1692247"/>
                <a:ext cx="459937" cy="842887"/>
              </a:xfrm>
              <a:prstGeom prst="straightConnector1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F445F154-1A54-46DF-A43D-865FF86808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56820" y="1609630"/>
                <a:ext cx="899008" cy="140926"/>
              </a:xfrm>
              <a:prstGeom prst="straightConnector1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650850A2-3434-4717-9F6A-C89AAA620C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9357" y="2159355"/>
                <a:ext cx="686826" cy="767003"/>
              </a:xfrm>
              <a:prstGeom prst="straightConnector1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09F30634-3558-4CF2-BC67-280674F7C1D0}"/>
                  </a:ext>
                </a:extLst>
              </p:cNvPr>
              <p:cNvCxnSpPr>
                <a:cxnSpLocks/>
                <a:endCxn id="85" idx="2"/>
              </p:cNvCxnSpPr>
              <p:nvPr/>
            </p:nvCxnSpPr>
            <p:spPr>
              <a:xfrm>
                <a:off x="7753166" y="4610106"/>
                <a:ext cx="0" cy="795529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Arc 108">
                <a:extLst>
                  <a:ext uri="{FF2B5EF4-FFF2-40B4-BE49-F238E27FC236}">
                    <a16:creationId xmlns:a16="http://schemas.microsoft.com/office/drawing/2014/main" id="{55116A94-BE56-49EE-A137-EA7D8E8385A9}"/>
                  </a:ext>
                </a:extLst>
              </p:cNvPr>
              <p:cNvSpPr/>
              <p:nvPr/>
            </p:nvSpPr>
            <p:spPr>
              <a:xfrm>
                <a:off x="7433127" y="4293661"/>
                <a:ext cx="640080" cy="640080"/>
              </a:xfrm>
              <a:prstGeom prst="arc">
                <a:avLst>
                  <a:gd name="adj1" fmla="val 15019328"/>
                  <a:gd name="adj2" fmla="val 5462885"/>
                </a:avLst>
              </a:prstGeom>
              <a:ln w="9525">
                <a:solidFill>
                  <a:schemeClr val="bg1">
                    <a:lumMod val="8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A6A8AB"/>
                  </a:solidFill>
                </a:endParaRPr>
              </a:p>
            </p:txBody>
          </p:sp>
          <p:sp>
            <p:nvSpPr>
              <p:cNvPr id="110" name="Arc 109">
                <a:extLst>
                  <a:ext uri="{FF2B5EF4-FFF2-40B4-BE49-F238E27FC236}">
                    <a16:creationId xmlns:a16="http://schemas.microsoft.com/office/drawing/2014/main" id="{E014A259-9077-4A30-93DC-E0B00CBB67A2}"/>
                  </a:ext>
                </a:extLst>
              </p:cNvPr>
              <p:cNvSpPr/>
              <p:nvPr/>
            </p:nvSpPr>
            <p:spPr>
              <a:xfrm>
                <a:off x="7295965" y="4156882"/>
                <a:ext cx="914400" cy="914400"/>
              </a:xfrm>
              <a:prstGeom prst="arc">
                <a:avLst>
                  <a:gd name="adj1" fmla="val 16463494"/>
                  <a:gd name="adj2" fmla="val 5462885"/>
                </a:avLst>
              </a:prstGeom>
              <a:ln w="9525">
                <a:solidFill>
                  <a:schemeClr val="bg1">
                    <a:lumMod val="8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A6A8AB"/>
                  </a:solidFill>
                </a:endParaRPr>
              </a:p>
            </p:txBody>
          </p:sp>
          <p:sp>
            <p:nvSpPr>
              <p:cNvPr id="111" name="Arc 110">
                <a:extLst>
                  <a:ext uri="{FF2B5EF4-FFF2-40B4-BE49-F238E27FC236}">
                    <a16:creationId xmlns:a16="http://schemas.microsoft.com/office/drawing/2014/main" id="{13203837-800D-420E-8CA4-D01AF07521F5}"/>
                  </a:ext>
                </a:extLst>
              </p:cNvPr>
              <p:cNvSpPr/>
              <p:nvPr/>
            </p:nvSpPr>
            <p:spPr>
              <a:xfrm>
                <a:off x="7161758" y="4015746"/>
                <a:ext cx="1188720" cy="1188720"/>
              </a:xfrm>
              <a:prstGeom prst="arc">
                <a:avLst>
                  <a:gd name="adj1" fmla="val 18045472"/>
                  <a:gd name="adj2" fmla="val 5462885"/>
                </a:avLst>
              </a:prstGeom>
              <a:ln w="9525">
                <a:solidFill>
                  <a:schemeClr val="bg1">
                    <a:lumMod val="8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A6A8AB"/>
                  </a:solidFill>
                </a:endParaRPr>
              </a:p>
            </p:txBody>
          </p:sp>
          <p:sp>
            <p:nvSpPr>
              <p:cNvPr id="112" name="Arc 111">
                <a:extLst>
                  <a:ext uri="{FF2B5EF4-FFF2-40B4-BE49-F238E27FC236}">
                    <a16:creationId xmlns:a16="http://schemas.microsoft.com/office/drawing/2014/main" id="{AAC8C665-445E-4699-B34F-D944EC43BF2E}"/>
                  </a:ext>
                </a:extLst>
              </p:cNvPr>
              <p:cNvSpPr/>
              <p:nvPr/>
            </p:nvSpPr>
            <p:spPr>
              <a:xfrm>
                <a:off x="6395281" y="1980921"/>
                <a:ext cx="2715768" cy="3291840"/>
              </a:xfrm>
              <a:prstGeom prst="arc">
                <a:avLst>
                  <a:gd name="adj1" fmla="val 18208736"/>
                  <a:gd name="adj2" fmla="val 19293161"/>
                </a:avLst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A6A8AB"/>
                  </a:solidFill>
                </a:endParaRPr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id="{67D70822-7BC2-42E2-9A68-FC30026D17E6}"/>
                  </a:ext>
                </a:extLst>
              </p:cNvPr>
              <p:cNvSpPr/>
              <p:nvPr/>
            </p:nvSpPr>
            <p:spPr>
              <a:xfrm>
                <a:off x="6395281" y="1978214"/>
                <a:ext cx="2715768" cy="3291840"/>
              </a:xfrm>
              <a:prstGeom prst="arc">
                <a:avLst>
                  <a:gd name="adj1" fmla="val 15602546"/>
                  <a:gd name="adj2" fmla="val 17575740"/>
                </a:avLst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A6A8AB"/>
                  </a:solidFill>
                </a:endParaRPr>
              </a:p>
            </p:txBody>
          </p:sp>
          <p:sp>
            <p:nvSpPr>
              <p:cNvPr id="114" name="Arc 113">
                <a:extLst>
                  <a:ext uri="{FF2B5EF4-FFF2-40B4-BE49-F238E27FC236}">
                    <a16:creationId xmlns:a16="http://schemas.microsoft.com/office/drawing/2014/main" id="{FDE4CB2F-14A1-4893-8432-439B734D3370}"/>
                  </a:ext>
                </a:extLst>
              </p:cNvPr>
              <p:cNvSpPr/>
              <p:nvPr/>
            </p:nvSpPr>
            <p:spPr>
              <a:xfrm>
                <a:off x="6395281" y="1975507"/>
                <a:ext cx="2715768" cy="3291840"/>
              </a:xfrm>
              <a:prstGeom prst="arc">
                <a:avLst>
                  <a:gd name="adj1" fmla="val 14102822"/>
                  <a:gd name="adj2" fmla="val 14978648"/>
                </a:avLst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A6A8AB"/>
                  </a:solidFill>
                </a:endParaRP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3B7C5A08-B72E-41DF-BCD6-D9087235676E}"/>
                </a:ext>
              </a:extLst>
            </p:cNvPr>
            <p:cNvGrpSpPr/>
            <p:nvPr/>
          </p:nvGrpSpPr>
          <p:grpSpPr>
            <a:xfrm>
              <a:off x="5750692" y="1278033"/>
              <a:ext cx="6216283" cy="3295258"/>
              <a:chOff x="5750692" y="1278033"/>
              <a:chExt cx="6216283" cy="3295258"/>
            </a:xfrm>
          </p:grpSpPr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015D654-46C7-417E-8526-7C61A631E06D}"/>
                  </a:ext>
                </a:extLst>
              </p:cNvPr>
              <p:cNvSpPr txBox="1"/>
              <p:nvPr/>
            </p:nvSpPr>
            <p:spPr>
              <a:xfrm>
                <a:off x="8363748" y="1383212"/>
                <a:ext cx="3668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1200" b="1" dirty="0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5C27B215-8AD4-4A40-B70D-6F179C5C77AB}"/>
                  </a:ext>
                </a:extLst>
              </p:cNvPr>
              <p:cNvGrpSpPr/>
              <p:nvPr/>
            </p:nvGrpSpPr>
            <p:grpSpPr>
              <a:xfrm>
                <a:off x="5750692" y="1278033"/>
                <a:ext cx="6216283" cy="3295258"/>
                <a:chOff x="5750692" y="1278033"/>
                <a:chExt cx="6216283" cy="3295258"/>
              </a:xfrm>
            </p:grpSpPr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78E0FFFE-E3F4-470E-BC2F-CE620130969E}"/>
                    </a:ext>
                  </a:extLst>
                </p:cNvPr>
                <p:cNvSpPr txBox="1"/>
                <p:nvPr/>
              </p:nvSpPr>
              <p:spPr>
                <a:xfrm>
                  <a:off x="8279693" y="3012483"/>
                  <a:ext cx="3668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>
                      <a:solidFill>
                        <a:schemeClr val="bg1">
                          <a:lumMod val="8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</a:t>
                  </a:r>
                  <a:r>
                    <a:rPr lang="en-US" sz="1200" b="1" dirty="0">
                      <a:solidFill>
                        <a:schemeClr val="bg1">
                          <a:lumMod val="8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C4E49E13-C89F-4746-91AE-97BD2CC69549}"/>
                    </a:ext>
                  </a:extLst>
                </p:cNvPr>
                <p:cNvSpPr txBox="1"/>
                <p:nvPr/>
              </p:nvSpPr>
              <p:spPr>
                <a:xfrm>
                  <a:off x="7549976" y="2613106"/>
                  <a:ext cx="3668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>
                      <a:solidFill>
                        <a:schemeClr val="bg1">
                          <a:lumMod val="8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</a:t>
                  </a:r>
                  <a:r>
                    <a:rPr lang="en-US" sz="1200" b="1" dirty="0">
                      <a:solidFill>
                        <a:schemeClr val="bg1">
                          <a:lumMod val="8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F80787-5169-42B5-B037-B5742D173F64}"/>
                    </a:ext>
                  </a:extLst>
                </p:cNvPr>
                <p:cNvSpPr txBox="1"/>
                <p:nvPr/>
              </p:nvSpPr>
              <p:spPr>
                <a:xfrm>
                  <a:off x="6847159" y="3043089"/>
                  <a:ext cx="3668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>
                      <a:solidFill>
                        <a:schemeClr val="bg1">
                          <a:lumMod val="8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</a:t>
                  </a:r>
                  <a:r>
                    <a:rPr lang="en-US" sz="1200" b="1" dirty="0">
                      <a:solidFill>
                        <a:schemeClr val="bg1">
                          <a:lumMod val="8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AD89253-A28F-4808-A9C2-5436A89353D1}"/>
                    </a:ext>
                  </a:extLst>
                </p:cNvPr>
                <p:cNvSpPr txBox="1"/>
                <p:nvPr/>
              </p:nvSpPr>
              <p:spPr>
                <a:xfrm>
                  <a:off x="6747578" y="1278033"/>
                  <a:ext cx="3668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>
                      <a:solidFill>
                        <a:schemeClr val="bg1">
                          <a:lumMod val="8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1200" b="1" dirty="0">
                      <a:solidFill>
                        <a:schemeClr val="bg1">
                          <a:lumMod val="8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E407DEE-A987-454A-B680-D2F0D93FBC21}"/>
                    </a:ext>
                  </a:extLst>
                </p:cNvPr>
                <p:cNvSpPr txBox="1"/>
                <p:nvPr/>
              </p:nvSpPr>
              <p:spPr>
                <a:xfrm>
                  <a:off x="5750692" y="2653461"/>
                  <a:ext cx="3668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>
                      <a:solidFill>
                        <a:schemeClr val="bg1">
                          <a:lumMod val="8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sz="1200" b="1" dirty="0">
                      <a:solidFill>
                        <a:schemeClr val="bg1">
                          <a:lumMod val="8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9B4FA243-50D2-42C0-A71D-61F087D2D0BD}"/>
                    </a:ext>
                  </a:extLst>
                </p:cNvPr>
                <p:cNvSpPr txBox="1"/>
                <p:nvPr/>
              </p:nvSpPr>
              <p:spPr>
                <a:xfrm>
                  <a:off x="7269740" y="4160351"/>
                  <a:ext cx="41587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l-GR" sz="1600" b="1" dirty="0">
                      <a:solidFill>
                        <a:schemeClr val="bg1">
                          <a:lumMod val="8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ϕ</a:t>
                  </a:r>
                  <a:r>
                    <a:rPr lang="en-US" sz="1400" b="1" dirty="0">
                      <a:solidFill>
                        <a:schemeClr val="bg1">
                          <a:lumMod val="8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95D1FA6-D69F-4BA5-B1BD-A7FB89E4F967}"/>
                    </a:ext>
                  </a:extLst>
                </p:cNvPr>
                <p:cNvSpPr txBox="1"/>
                <p:nvPr/>
              </p:nvSpPr>
              <p:spPr>
                <a:xfrm>
                  <a:off x="7479423" y="3868997"/>
                  <a:ext cx="41587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l-GR" sz="1600" b="1" dirty="0">
                      <a:solidFill>
                        <a:schemeClr val="bg1">
                          <a:lumMod val="8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ϕ</a:t>
                  </a:r>
                  <a:r>
                    <a:rPr lang="en-US" sz="1400" b="1" dirty="0">
                      <a:solidFill>
                        <a:schemeClr val="bg1">
                          <a:lumMod val="8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1DC08728-33D3-4B27-81E0-A1633D7C13DB}"/>
                    </a:ext>
                  </a:extLst>
                </p:cNvPr>
                <p:cNvSpPr txBox="1"/>
                <p:nvPr/>
              </p:nvSpPr>
              <p:spPr>
                <a:xfrm>
                  <a:off x="7785165" y="3792435"/>
                  <a:ext cx="41587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l-GR" sz="1600" b="1" dirty="0">
                      <a:solidFill>
                        <a:schemeClr val="bg1">
                          <a:lumMod val="8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ϕ</a:t>
                  </a:r>
                  <a:r>
                    <a:rPr lang="en-US" sz="1400" b="1" dirty="0">
                      <a:solidFill>
                        <a:schemeClr val="bg1">
                          <a:lumMod val="8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E11E5568-9F22-487D-A551-7AA0A5D41265}"/>
                    </a:ext>
                  </a:extLst>
                </p:cNvPr>
                <p:cNvSpPr txBox="1"/>
                <p:nvPr/>
              </p:nvSpPr>
              <p:spPr>
                <a:xfrm>
                  <a:off x="8334719" y="2090908"/>
                  <a:ext cx="3668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>
                      <a:solidFill>
                        <a:schemeClr val="bg1">
                          <a:lumMod val="8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</a:t>
                  </a:r>
                  <a:r>
                    <a:rPr lang="en-US" sz="1200" b="1" dirty="0">
                      <a:solidFill>
                        <a:schemeClr val="bg1">
                          <a:lumMod val="8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F17C939B-5B4E-460F-8842-A215F9739AC2}"/>
                    </a:ext>
                  </a:extLst>
                </p:cNvPr>
                <p:cNvSpPr txBox="1"/>
                <p:nvPr/>
              </p:nvSpPr>
              <p:spPr>
                <a:xfrm>
                  <a:off x="7190133" y="1892467"/>
                  <a:ext cx="3668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>
                      <a:solidFill>
                        <a:schemeClr val="bg1">
                          <a:lumMod val="8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</a:t>
                  </a:r>
                  <a:r>
                    <a:rPr lang="en-US" sz="1200" b="1" dirty="0">
                      <a:solidFill>
                        <a:schemeClr val="bg1">
                          <a:lumMod val="8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9785377D-C4A6-4C53-8E76-E9C5BCB40F19}"/>
                    </a:ext>
                  </a:extLst>
                </p:cNvPr>
                <p:cNvSpPr txBox="1"/>
                <p:nvPr/>
              </p:nvSpPr>
              <p:spPr>
                <a:xfrm>
                  <a:off x="9675021" y="2103936"/>
                  <a:ext cx="2286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bg1">
                          <a:lumMod val="85000"/>
                        </a:schemeClr>
                      </a:solidFill>
                      <a:latin typeface="Montserrat Light" panose="00000400000000000000" pitchFamily="2" charset="0"/>
                    </a:rPr>
                    <a:t>Gibbs’ Method</a:t>
                  </a: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B5FBC0D6-2AE3-4557-AF75-31A323F5050A}"/>
                    </a:ext>
                  </a:extLst>
                </p:cNvPr>
                <p:cNvSpPr txBox="1"/>
                <p:nvPr/>
              </p:nvSpPr>
              <p:spPr>
                <a:xfrm>
                  <a:off x="9680975" y="2806325"/>
                  <a:ext cx="2286000" cy="3657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bg1">
                          <a:lumMod val="85000"/>
                        </a:schemeClr>
                      </a:solidFill>
                      <a:latin typeface="Montserrat Light" panose="00000400000000000000" pitchFamily="2" charset="0"/>
                    </a:rPr>
                    <a:t>Laplace’s Method</a:t>
                  </a: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09B59DB-3B20-40A8-8703-744B6360D4CB}"/>
                    </a:ext>
                  </a:extLst>
                </p:cNvPr>
                <p:cNvSpPr txBox="1"/>
                <p:nvPr/>
              </p:nvSpPr>
              <p:spPr>
                <a:xfrm>
                  <a:off x="9675021" y="3505142"/>
                  <a:ext cx="2286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bg1">
                          <a:lumMod val="85000"/>
                        </a:schemeClr>
                      </a:solidFill>
                      <a:latin typeface="Montserrat Light" panose="00000400000000000000" pitchFamily="2" charset="0"/>
                    </a:rPr>
                    <a:t>Lambert’s Method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3BBF0DC3-9ACE-4E94-A053-9B06FF770EA2}"/>
                    </a:ext>
                  </a:extLst>
                </p:cNvPr>
                <p:cNvSpPr txBox="1"/>
                <p:nvPr/>
              </p:nvSpPr>
              <p:spPr>
                <a:xfrm>
                  <a:off x="9675021" y="4203959"/>
                  <a:ext cx="2286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bg1">
                          <a:lumMod val="85000"/>
                        </a:schemeClr>
                      </a:solidFill>
                      <a:latin typeface="Montserrat Light" panose="00000400000000000000" pitchFamily="2" charset="0"/>
                    </a:rPr>
                    <a:t>Velocity IOD</a:t>
                  </a:r>
                </a:p>
              </p:txBody>
            </p:sp>
          </p:grp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8556332-32AB-4CBD-88C4-D63DD6C32FCA}"/>
                </a:ext>
              </a:extLst>
            </p:cNvPr>
            <p:cNvGrpSpPr/>
            <p:nvPr/>
          </p:nvGrpSpPr>
          <p:grpSpPr>
            <a:xfrm>
              <a:off x="6244406" y="1748035"/>
              <a:ext cx="3017520" cy="3657600"/>
              <a:chOff x="6244406" y="1748035"/>
              <a:chExt cx="3017520" cy="3657600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030C226F-CB49-4018-B48E-F119F720D653}"/>
                  </a:ext>
                </a:extLst>
              </p:cNvPr>
              <p:cNvSpPr/>
              <p:nvPr/>
            </p:nvSpPr>
            <p:spPr>
              <a:xfrm>
                <a:off x="7707446" y="4564386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A6A8AB"/>
                  </a:solidFill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1AE6AFAE-45F4-460F-937F-A2089A3B7495}"/>
                  </a:ext>
                </a:extLst>
              </p:cNvPr>
              <p:cNvSpPr/>
              <p:nvPr/>
            </p:nvSpPr>
            <p:spPr>
              <a:xfrm rot="16200000">
                <a:off x="5924366" y="2068075"/>
                <a:ext cx="3657600" cy="301752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A6A8AB"/>
                  </a:solidFill>
                </a:endParaRPr>
              </a:p>
            </p:txBody>
          </p:sp>
        </p:grp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B8185BA0-734A-4404-A015-30A53396E258}"/>
              </a:ext>
            </a:extLst>
          </p:cNvPr>
          <p:cNvGrpSpPr/>
          <p:nvPr/>
        </p:nvGrpSpPr>
        <p:grpSpPr>
          <a:xfrm>
            <a:off x="6791656" y="1748034"/>
            <a:ext cx="5169365" cy="2862074"/>
            <a:chOff x="6791656" y="1748034"/>
            <a:chExt cx="5169365" cy="2862074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03FD70A4-8CF1-4B3E-A351-73022EA38C0E}"/>
                </a:ext>
              </a:extLst>
            </p:cNvPr>
            <p:cNvGrpSpPr/>
            <p:nvPr/>
          </p:nvGrpSpPr>
          <p:grpSpPr>
            <a:xfrm>
              <a:off x="6791656" y="1748034"/>
              <a:ext cx="2199031" cy="2862074"/>
              <a:chOff x="6791656" y="1748034"/>
              <a:chExt cx="2199031" cy="2862074"/>
            </a:xfrm>
          </p:grpSpPr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D489B2B5-6C49-459F-988E-F1E1AB7547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53166" y="2540608"/>
                <a:ext cx="1237521" cy="206949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A1DCFF01-E63D-4270-9125-4DDDACE2E2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53167" y="1748034"/>
                <a:ext cx="197185" cy="286207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D1315031-979F-4E7A-8E08-41C579CF90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91656" y="2157327"/>
                <a:ext cx="961510" cy="24527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FF0C667D-F270-48A4-8585-13E2A6904695}"/>
                  </a:ext>
                </a:extLst>
              </p:cNvPr>
              <p:cNvSpPr txBox="1"/>
              <p:nvPr/>
            </p:nvSpPr>
            <p:spPr>
              <a:xfrm>
                <a:off x="8276596" y="3012483"/>
                <a:ext cx="3668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E25C813D-45A6-4E8C-AF9E-CDAE698AD213}"/>
                  </a:ext>
                </a:extLst>
              </p:cNvPr>
              <p:cNvSpPr txBox="1"/>
              <p:nvPr/>
            </p:nvSpPr>
            <p:spPr>
              <a:xfrm>
                <a:off x="7546879" y="2613106"/>
                <a:ext cx="3668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9FA622E-36F7-4201-BD9E-CC52FC7A084A}"/>
                  </a:ext>
                </a:extLst>
              </p:cNvPr>
              <p:cNvSpPr txBox="1"/>
              <p:nvPr/>
            </p:nvSpPr>
            <p:spPr>
              <a:xfrm>
                <a:off x="6844062" y="3043089"/>
                <a:ext cx="3668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92FC1B2-5712-4280-A829-04AB802CFAF8}"/>
                </a:ext>
              </a:extLst>
            </p:cNvPr>
            <p:cNvSpPr txBox="1"/>
            <p:nvPr/>
          </p:nvSpPr>
          <p:spPr>
            <a:xfrm>
              <a:off x="9675021" y="2103936"/>
              <a:ext cx="228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Montserrat Light" panose="00000400000000000000" pitchFamily="2" charset="0"/>
                </a:rPr>
                <a:t>Gibbs’ Method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FFA3D5BA-B277-436A-B734-2AD416958E6F}"/>
              </a:ext>
            </a:extLst>
          </p:cNvPr>
          <p:cNvGrpSpPr/>
          <p:nvPr/>
        </p:nvGrpSpPr>
        <p:grpSpPr>
          <a:xfrm>
            <a:off x="6395281" y="1890740"/>
            <a:ext cx="5571694" cy="3514895"/>
            <a:chOff x="6395281" y="1890740"/>
            <a:chExt cx="5571694" cy="3514895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B7A5018A-2D82-4159-A032-E26AD807613B}"/>
                </a:ext>
              </a:extLst>
            </p:cNvPr>
            <p:cNvGrpSpPr/>
            <p:nvPr/>
          </p:nvGrpSpPr>
          <p:grpSpPr>
            <a:xfrm>
              <a:off x="7161758" y="3792435"/>
              <a:ext cx="1188720" cy="1613200"/>
              <a:chOff x="7161758" y="3792435"/>
              <a:chExt cx="1188720" cy="1613200"/>
            </a:xfrm>
          </p:grpSpPr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D35B3568-E549-4BE2-8270-32F5720E33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3166" y="4610106"/>
                <a:ext cx="0" cy="795529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Arc 133">
                <a:extLst>
                  <a:ext uri="{FF2B5EF4-FFF2-40B4-BE49-F238E27FC236}">
                    <a16:creationId xmlns:a16="http://schemas.microsoft.com/office/drawing/2014/main" id="{68D92BCE-A36C-43C7-B6BA-5CB614E0620C}"/>
                  </a:ext>
                </a:extLst>
              </p:cNvPr>
              <p:cNvSpPr/>
              <p:nvPr/>
            </p:nvSpPr>
            <p:spPr>
              <a:xfrm>
                <a:off x="7433127" y="4293661"/>
                <a:ext cx="640080" cy="640080"/>
              </a:xfrm>
              <a:prstGeom prst="arc">
                <a:avLst>
                  <a:gd name="adj1" fmla="val 15019328"/>
                  <a:gd name="adj2" fmla="val 5462885"/>
                </a:avLst>
              </a:prstGeom>
              <a:ln w="127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5" name="Arc 134">
                <a:extLst>
                  <a:ext uri="{FF2B5EF4-FFF2-40B4-BE49-F238E27FC236}">
                    <a16:creationId xmlns:a16="http://schemas.microsoft.com/office/drawing/2014/main" id="{EA2277CD-70EC-4456-8DB5-4FF939B35E58}"/>
                  </a:ext>
                </a:extLst>
              </p:cNvPr>
              <p:cNvSpPr/>
              <p:nvPr/>
            </p:nvSpPr>
            <p:spPr>
              <a:xfrm>
                <a:off x="7295965" y="4156882"/>
                <a:ext cx="914400" cy="914400"/>
              </a:xfrm>
              <a:prstGeom prst="arc">
                <a:avLst>
                  <a:gd name="adj1" fmla="val 16463494"/>
                  <a:gd name="adj2" fmla="val 5462885"/>
                </a:avLst>
              </a:prstGeom>
              <a:ln w="127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Arc 135">
                <a:extLst>
                  <a:ext uri="{FF2B5EF4-FFF2-40B4-BE49-F238E27FC236}">
                    <a16:creationId xmlns:a16="http://schemas.microsoft.com/office/drawing/2014/main" id="{56959F56-58B8-4C7D-BD9E-0ACB61BF99FB}"/>
                  </a:ext>
                </a:extLst>
              </p:cNvPr>
              <p:cNvSpPr/>
              <p:nvPr/>
            </p:nvSpPr>
            <p:spPr>
              <a:xfrm>
                <a:off x="7161758" y="4015746"/>
                <a:ext cx="1188720" cy="1188720"/>
              </a:xfrm>
              <a:prstGeom prst="arc">
                <a:avLst>
                  <a:gd name="adj1" fmla="val 18045472"/>
                  <a:gd name="adj2" fmla="val 5462885"/>
                </a:avLst>
              </a:prstGeom>
              <a:ln w="127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5135285-E3B2-4B96-BB34-638D7797060F}"/>
                  </a:ext>
                </a:extLst>
              </p:cNvPr>
              <p:cNvSpPr txBox="1"/>
              <p:nvPr/>
            </p:nvSpPr>
            <p:spPr>
              <a:xfrm>
                <a:off x="7266643" y="4160351"/>
                <a:ext cx="4158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ϕ</a:t>
                </a:r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E1C12639-BAE8-4773-A9B1-D836AFB85E86}"/>
                  </a:ext>
                </a:extLst>
              </p:cNvPr>
              <p:cNvSpPr txBox="1"/>
              <p:nvPr/>
            </p:nvSpPr>
            <p:spPr>
              <a:xfrm>
                <a:off x="7476326" y="3868997"/>
                <a:ext cx="4158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ϕ</a:t>
                </a:r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D273639-E82A-4118-81F2-092F632EC5C6}"/>
                  </a:ext>
                </a:extLst>
              </p:cNvPr>
              <p:cNvSpPr txBox="1"/>
              <p:nvPr/>
            </p:nvSpPr>
            <p:spPr>
              <a:xfrm>
                <a:off x="7782068" y="3792435"/>
                <a:ext cx="4158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ϕ</a:t>
                </a:r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A5B66A9A-BAC2-4BB4-95E6-C0CFB0866701}"/>
                </a:ext>
              </a:extLst>
            </p:cNvPr>
            <p:cNvGrpSpPr/>
            <p:nvPr/>
          </p:nvGrpSpPr>
          <p:grpSpPr>
            <a:xfrm>
              <a:off x="6395281" y="1890740"/>
              <a:ext cx="2715768" cy="3380294"/>
              <a:chOff x="6395281" y="1890740"/>
              <a:chExt cx="2715768" cy="3380294"/>
            </a:xfrm>
          </p:grpSpPr>
          <p:sp>
            <p:nvSpPr>
              <p:cNvPr id="128" name="Arc 127">
                <a:extLst>
                  <a:ext uri="{FF2B5EF4-FFF2-40B4-BE49-F238E27FC236}">
                    <a16:creationId xmlns:a16="http://schemas.microsoft.com/office/drawing/2014/main" id="{C0CB230D-91E8-4303-9FAA-34AF6F6B2031}"/>
                  </a:ext>
                </a:extLst>
              </p:cNvPr>
              <p:cNvSpPr/>
              <p:nvPr/>
            </p:nvSpPr>
            <p:spPr>
              <a:xfrm>
                <a:off x="6395281" y="1979194"/>
                <a:ext cx="2715768" cy="3291840"/>
              </a:xfrm>
              <a:prstGeom prst="arc">
                <a:avLst>
                  <a:gd name="adj1" fmla="val 18208736"/>
                  <a:gd name="adj2" fmla="val 19287217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Arc 128">
                <a:extLst>
                  <a:ext uri="{FF2B5EF4-FFF2-40B4-BE49-F238E27FC236}">
                    <a16:creationId xmlns:a16="http://schemas.microsoft.com/office/drawing/2014/main" id="{6FF9FEEC-2413-4359-A108-450296BD7F46}"/>
                  </a:ext>
                </a:extLst>
              </p:cNvPr>
              <p:cNvSpPr/>
              <p:nvPr/>
            </p:nvSpPr>
            <p:spPr>
              <a:xfrm>
                <a:off x="6395281" y="1976487"/>
                <a:ext cx="2715768" cy="3291840"/>
              </a:xfrm>
              <a:prstGeom prst="arc">
                <a:avLst>
                  <a:gd name="adj1" fmla="val 15602546"/>
                  <a:gd name="adj2" fmla="val 17575740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0" name="Arc 129">
                <a:extLst>
                  <a:ext uri="{FF2B5EF4-FFF2-40B4-BE49-F238E27FC236}">
                    <a16:creationId xmlns:a16="http://schemas.microsoft.com/office/drawing/2014/main" id="{1535D746-5A1A-408D-87CC-1A5417CCD92F}"/>
                  </a:ext>
                </a:extLst>
              </p:cNvPr>
              <p:cNvSpPr/>
              <p:nvPr/>
            </p:nvSpPr>
            <p:spPr>
              <a:xfrm>
                <a:off x="6395281" y="1973780"/>
                <a:ext cx="2715768" cy="3291840"/>
              </a:xfrm>
              <a:prstGeom prst="arc">
                <a:avLst>
                  <a:gd name="adj1" fmla="val 14102822"/>
                  <a:gd name="adj2" fmla="val 14978648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CEA11FB9-B3BD-4F50-BCC5-7C4FD1CE9D72}"/>
                  </a:ext>
                </a:extLst>
              </p:cNvPr>
              <p:cNvSpPr txBox="1"/>
              <p:nvPr/>
            </p:nvSpPr>
            <p:spPr>
              <a:xfrm>
                <a:off x="8331622" y="2089181"/>
                <a:ext cx="3668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C2A37DB4-DC83-48E8-AE5A-8B2404347FFD}"/>
                  </a:ext>
                </a:extLst>
              </p:cNvPr>
              <p:cNvSpPr txBox="1"/>
              <p:nvPr/>
            </p:nvSpPr>
            <p:spPr>
              <a:xfrm>
                <a:off x="7190133" y="1890740"/>
                <a:ext cx="3668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E624712B-9F0A-4CB5-BA89-D149C5B6C262}"/>
                </a:ext>
              </a:extLst>
            </p:cNvPr>
            <p:cNvSpPr txBox="1"/>
            <p:nvPr/>
          </p:nvSpPr>
          <p:spPr>
            <a:xfrm>
              <a:off x="9680975" y="2806325"/>
              <a:ext cx="228600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Montserrat Light" panose="00000400000000000000" pitchFamily="2" charset="0"/>
                </a:rPr>
                <a:t>Laplace’s Method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2DA1C60-00D4-4971-99DC-8B194B446891}"/>
              </a:ext>
            </a:extLst>
          </p:cNvPr>
          <p:cNvGrpSpPr/>
          <p:nvPr/>
        </p:nvGrpSpPr>
        <p:grpSpPr>
          <a:xfrm>
            <a:off x="6395281" y="1748034"/>
            <a:ext cx="5565740" cy="3523000"/>
            <a:chOff x="6395281" y="1748034"/>
            <a:chExt cx="5565740" cy="3523000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F1AC59E6-B00D-454D-A503-23560A34FA9B}"/>
                </a:ext>
              </a:extLst>
            </p:cNvPr>
            <p:cNvGrpSpPr/>
            <p:nvPr/>
          </p:nvGrpSpPr>
          <p:grpSpPr>
            <a:xfrm>
              <a:off x="6395281" y="1976487"/>
              <a:ext cx="2715768" cy="3294547"/>
              <a:chOff x="6395281" y="1976487"/>
              <a:chExt cx="2715768" cy="3294547"/>
            </a:xfrm>
          </p:grpSpPr>
          <p:sp>
            <p:nvSpPr>
              <p:cNvPr id="148" name="Arc 147">
                <a:extLst>
                  <a:ext uri="{FF2B5EF4-FFF2-40B4-BE49-F238E27FC236}">
                    <a16:creationId xmlns:a16="http://schemas.microsoft.com/office/drawing/2014/main" id="{C8C13228-398B-4221-8A86-7FEA2CF9F7BD}"/>
                  </a:ext>
                </a:extLst>
              </p:cNvPr>
              <p:cNvSpPr/>
              <p:nvPr/>
            </p:nvSpPr>
            <p:spPr>
              <a:xfrm>
                <a:off x="6395281" y="1979194"/>
                <a:ext cx="2715768" cy="3291840"/>
              </a:xfrm>
              <a:prstGeom prst="arc">
                <a:avLst>
                  <a:gd name="adj1" fmla="val 18208736"/>
                  <a:gd name="adj2" fmla="val 19260683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9" name="Arc 148">
                <a:extLst>
                  <a:ext uri="{FF2B5EF4-FFF2-40B4-BE49-F238E27FC236}">
                    <a16:creationId xmlns:a16="http://schemas.microsoft.com/office/drawing/2014/main" id="{77C6F14F-E296-4CBD-9698-4EB47A4D4E90}"/>
                  </a:ext>
                </a:extLst>
              </p:cNvPr>
              <p:cNvSpPr/>
              <p:nvPr/>
            </p:nvSpPr>
            <p:spPr>
              <a:xfrm>
                <a:off x="6395281" y="1976487"/>
                <a:ext cx="2715768" cy="3291840"/>
              </a:xfrm>
              <a:prstGeom prst="arc">
                <a:avLst>
                  <a:gd name="adj1" fmla="val 16608580"/>
                  <a:gd name="adj2" fmla="val 17575740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E39FD219-D95A-4FF4-AC45-3E022F8B1F08}"/>
                  </a:ext>
                </a:extLst>
              </p:cNvPr>
              <p:cNvSpPr txBox="1"/>
              <p:nvPr/>
            </p:nvSpPr>
            <p:spPr>
              <a:xfrm>
                <a:off x="8331622" y="2089181"/>
                <a:ext cx="3668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D6CBBBD1-30AF-496A-B420-1000223C4207}"/>
                </a:ext>
              </a:extLst>
            </p:cNvPr>
            <p:cNvSpPr txBox="1"/>
            <p:nvPr/>
          </p:nvSpPr>
          <p:spPr>
            <a:xfrm>
              <a:off x="9675021" y="3505142"/>
              <a:ext cx="228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Montserrat Light" panose="00000400000000000000" pitchFamily="2" charset="0"/>
                </a:rPr>
                <a:t>Lambert’s Method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7288146B-FA0D-4DA1-BDF9-7341146C3C2F}"/>
                </a:ext>
              </a:extLst>
            </p:cNvPr>
            <p:cNvGrpSpPr/>
            <p:nvPr/>
          </p:nvGrpSpPr>
          <p:grpSpPr>
            <a:xfrm>
              <a:off x="7546879" y="1748034"/>
              <a:ext cx="1443808" cy="2862074"/>
              <a:chOff x="7546879" y="1748034"/>
              <a:chExt cx="1443808" cy="2862074"/>
            </a:xfrm>
          </p:grpSpPr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A08C8CD5-AD6D-43AD-B67D-F9FDF90F34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53166" y="2540608"/>
                <a:ext cx="1237521" cy="206949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Arrow Connector 144">
                <a:extLst>
                  <a:ext uri="{FF2B5EF4-FFF2-40B4-BE49-F238E27FC236}">
                    <a16:creationId xmlns:a16="http://schemas.microsoft.com/office/drawing/2014/main" id="{B950C118-1776-471A-ACEC-C00B023C0A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53167" y="1748034"/>
                <a:ext cx="197185" cy="286207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B99DBE5-1DB2-4F3F-91AA-A9B1B39BDDD3}"/>
                  </a:ext>
                </a:extLst>
              </p:cNvPr>
              <p:cNvSpPr txBox="1"/>
              <p:nvPr/>
            </p:nvSpPr>
            <p:spPr>
              <a:xfrm>
                <a:off x="8276596" y="3012483"/>
                <a:ext cx="3668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A98A6D02-40FD-4FE0-B1D7-0ABE16C2C177}"/>
                  </a:ext>
                </a:extLst>
              </p:cNvPr>
              <p:cNvSpPr txBox="1"/>
              <p:nvPr/>
            </p:nvSpPr>
            <p:spPr>
              <a:xfrm>
                <a:off x="7546879" y="2613106"/>
                <a:ext cx="3668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</p:grp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7727983B-7B53-45AC-8C5C-D682104697D9}"/>
              </a:ext>
            </a:extLst>
          </p:cNvPr>
          <p:cNvGrpSpPr/>
          <p:nvPr/>
        </p:nvGrpSpPr>
        <p:grpSpPr>
          <a:xfrm>
            <a:off x="5750692" y="1278033"/>
            <a:ext cx="6210329" cy="3295258"/>
            <a:chOff x="5750692" y="1278033"/>
            <a:chExt cx="6210329" cy="3295258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E3253801-F6D5-498F-B18A-E19D2258EBF1}"/>
                </a:ext>
              </a:extLst>
            </p:cNvPr>
            <p:cNvGrpSpPr/>
            <p:nvPr/>
          </p:nvGrpSpPr>
          <p:grpSpPr>
            <a:xfrm>
              <a:off x="5750692" y="1278033"/>
              <a:ext cx="3256421" cy="1713982"/>
              <a:chOff x="5750692" y="1278033"/>
              <a:chExt cx="3256421" cy="1713982"/>
            </a:xfrm>
          </p:grpSpPr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05B4E6DC-6F7B-4C4E-9E70-C28DBBC83D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547176" y="1692247"/>
                <a:ext cx="459937" cy="8428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Arrow Connector 154">
                <a:extLst>
                  <a:ext uri="{FF2B5EF4-FFF2-40B4-BE49-F238E27FC236}">
                    <a16:creationId xmlns:a16="http://schemas.microsoft.com/office/drawing/2014/main" id="{7B67EB8E-07F1-4999-9BAE-E376922A69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56820" y="1609630"/>
                <a:ext cx="899008" cy="14092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Arrow Connector 155">
                <a:extLst>
                  <a:ext uri="{FF2B5EF4-FFF2-40B4-BE49-F238E27FC236}">
                    <a16:creationId xmlns:a16="http://schemas.microsoft.com/office/drawing/2014/main" id="{AFE08A07-A1D6-41F2-B437-E9A10FE46E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9357" y="2159355"/>
                <a:ext cx="686826" cy="76700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0E9EAB41-D515-4B0A-9064-F39DF5336DE2}"/>
                  </a:ext>
                </a:extLst>
              </p:cNvPr>
              <p:cNvSpPr txBox="1"/>
              <p:nvPr/>
            </p:nvSpPr>
            <p:spPr>
              <a:xfrm>
                <a:off x="8363748" y="1383212"/>
                <a:ext cx="3668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C7C6F8E5-E9EF-4B93-8397-89B466635BD5}"/>
                  </a:ext>
                </a:extLst>
              </p:cNvPr>
              <p:cNvSpPr txBox="1"/>
              <p:nvPr/>
            </p:nvSpPr>
            <p:spPr>
              <a:xfrm>
                <a:off x="6747578" y="1278033"/>
                <a:ext cx="3668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DFF83781-6F89-45C4-82A5-0B6872487A77}"/>
                  </a:ext>
                </a:extLst>
              </p:cNvPr>
              <p:cNvSpPr txBox="1"/>
              <p:nvPr/>
            </p:nvSpPr>
            <p:spPr>
              <a:xfrm>
                <a:off x="5750692" y="2653461"/>
                <a:ext cx="3668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84442FFF-5655-4C8B-AA86-1B2CA0DE1173}"/>
                </a:ext>
              </a:extLst>
            </p:cNvPr>
            <p:cNvSpPr txBox="1"/>
            <p:nvPr/>
          </p:nvSpPr>
          <p:spPr>
            <a:xfrm>
              <a:off x="9675021" y="4203959"/>
              <a:ext cx="228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Montserrat Light" panose="00000400000000000000" pitchFamily="2" charset="0"/>
                </a:rPr>
                <a:t>Velocity IOD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156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7D881-923E-4C11-A06E-DA4C9CE35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31FD9-9A9C-4250-A89A-9496879E2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Overview of VIOD Algorithms (with proposed improvement)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Comparison of VIOD algorithms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Error Modeling for Hodograph-based VIOD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Validation of Error Model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Example: Predicting VIOD Error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8DA06-A8D8-47FB-9708-3E30B83F0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96188-F9F8-4828-B8F1-7ADD8328DB7C}" type="datetime4">
              <a:rPr lang="en-US" smtClean="0"/>
              <a:t>January 29,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CEF1A-6256-43B3-AFD0-DCD59F82B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2C200-2488-4553-80FA-7E47C2137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C860-4177-48BA-A160-183FC1217AC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39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CA299-264F-44B7-A144-AF85D14C3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Orbit Hodograph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A439E-CDA7-4DC8-AA33-9BD6686AC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A71E6-D3A9-45D1-81A6-7B503DA78747}" type="datetime4">
              <a:rPr lang="en-US" smtClean="0"/>
              <a:t>January 29,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19F44-6A8F-422B-80AE-CFFEE90D9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Overview of VIOD Algorithms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DF716-8AD3-4DDC-82CC-21B38C720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C860-4177-48BA-A160-183FC1217AC4}" type="slidenum">
              <a:rPr lang="en-US" smtClean="0"/>
              <a:t>4</a:t>
            </a:fld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F6377E6-F93B-4717-88CF-DF9C133A7956}"/>
              </a:ext>
            </a:extLst>
          </p:cNvPr>
          <p:cNvCxnSpPr>
            <a:cxnSpLocks/>
          </p:cNvCxnSpPr>
          <p:nvPr/>
        </p:nvCxnSpPr>
        <p:spPr>
          <a:xfrm rot="10800000">
            <a:off x="7908283" y="1658574"/>
            <a:ext cx="0" cy="365760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9EA9D3-54A1-43F9-9123-CB3DFB28F327}"/>
              </a:ext>
            </a:extLst>
          </p:cNvPr>
          <p:cNvCxnSpPr/>
          <p:nvPr/>
        </p:nvCxnSpPr>
        <p:spPr>
          <a:xfrm>
            <a:off x="6243121" y="4005442"/>
            <a:ext cx="3383280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B2056CB-0EB8-4A90-8CE9-A19B8F40C1B6}"/>
              </a:ext>
            </a:extLst>
          </p:cNvPr>
          <p:cNvSpPr>
            <a:spLocks noChangeAspect="1"/>
          </p:cNvSpPr>
          <p:nvPr/>
        </p:nvSpPr>
        <p:spPr>
          <a:xfrm rot="16200000">
            <a:off x="6693121" y="2434739"/>
            <a:ext cx="2377440" cy="237744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41057D-8CA6-4316-A3D6-4AE62AA0AED8}"/>
              </a:ext>
            </a:extLst>
          </p:cNvPr>
          <p:cNvSpPr/>
          <p:nvPr/>
        </p:nvSpPr>
        <p:spPr>
          <a:xfrm rot="16200000">
            <a:off x="7855610" y="3959723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26F0121-00AA-4FAC-8678-4116AE53C38E}"/>
              </a:ext>
            </a:extLst>
          </p:cNvPr>
          <p:cNvSpPr/>
          <p:nvPr/>
        </p:nvSpPr>
        <p:spPr>
          <a:xfrm rot="16200000">
            <a:off x="2353587" y="2376392"/>
            <a:ext cx="2377440" cy="27432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404F7FF-BF1F-4945-8622-DE613248A4D0}"/>
              </a:ext>
            </a:extLst>
          </p:cNvPr>
          <p:cNvSpPr/>
          <p:nvPr/>
        </p:nvSpPr>
        <p:spPr>
          <a:xfrm rot="16200000">
            <a:off x="4182387" y="370227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A268B32-8B0B-4906-A0D7-058D76C35BD6}"/>
              </a:ext>
            </a:extLst>
          </p:cNvPr>
          <p:cNvGrpSpPr/>
          <p:nvPr/>
        </p:nvGrpSpPr>
        <p:grpSpPr>
          <a:xfrm>
            <a:off x="4703136" y="1833479"/>
            <a:ext cx="914400" cy="1914788"/>
            <a:chOff x="4704791" y="1712447"/>
            <a:chExt cx="914400" cy="1914788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0DACE52-CBFE-4402-8671-5BE08499771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135967" y="2849995"/>
              <a:ext cx="155448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EB2AE54-B030-41D3-9844-84B2B839462F}"/>
                </a:ext>
              </a:extLst>
            </p:cNvPr>
            <p:cNvSpPr txBox="1"/>
            <p:nvPr/>
          </p:nvSpPr>
          <p:spPr>
            <a:xfrm>
              <a:off x="4704791" y="1712447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32E617C-CE23-4F85-9BC1-F38F24019D42}"/>
              </a:ext>
            </a:extLst>
          </p:cNvPr>
          <p:cNvGrpSpPr/>
          <p:nvPr/>
        </p:nvGrpSpPr>
        <p:grpSpPr>
          <a:xfrm>
            <a:off x="4291025" y="3287319"/>
            <a:ext cx="2060831" cy="815609"/>
            <a:chOff x="4290777" y="3166666"/>
            <a:chExt cx="2060831" cy="815609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4FAC233-370C-4950-91BA-299D0A8C4380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4290777" y="3982275"/>
              <a:ext cx="141732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4E13803-7915-4F8A-978B-F0580325CE15}"/>
                </a:ext>
              </a:extLst>
            </p:cNvPr>
            <p:cNvSpPr txBox="1"/>
            <p:nvPr/>
          </p:nvSpPr>
          <p:spPr>
            <a:xfrm>
              <a:off x="5437208" y="3166666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5E8D386-29F9-4891-986E-673342D42160}"/>
              </a:ext>
            </a:extLst>
          </p:cNvPr>
          <p:cNvSpPr txBox="1"/>
          <p:nvPr/>
        </p:nvSpPr>
        <p:spPr>
          <a:xfrm>
            <a:off x="2807971" y="3578716"/>
            <a:ext cx="1365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 Body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98613F6-AC7D-431C-80C0-D90596638CB1}"/>
              </a:ext>
            </a:extLst>
          </p:cNvPr>
          <p:cNvSpPr/>
          <p:nvPr/>
        </p:nvSpPr>
        <p:spPr>
          <a:xfrm rot="16200000">
            <a:off x="7852446" y="356889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7F46D7E-4DE8-4572-B742-EAB64DBBF89A}"/>
              </a:ext>
            </a:extLst>
          </p:cNvPr>
          <p:cNvGrpSpPr/>
          <p:nvPr/>
        </p:nvGrpSpPr>
        <p:grpSpPr>
          <a:xfrm>
            <a:off x="4002053" y="2968574"/>
            <a:ext cx="1351288" cy="1480466"/>
            <a:chOff x="4002053" y="2848122"/>
            <a:chExt cx="1351288" cy="148046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A80F289-736C-47F6-BAB4-79DF84B4FE31}"/>
                </a:ext>
              </a:extLst>
            </p:cNvPr>
            <p:cNvSpPr/>
            <p:nvPr/>
          </p:nvSpPr>
          <p:spPr>
            <a:xfrm rot="16451432">
              <a:off x="3845886" y="3240334"/>
              <a:ext cx="1468582" cy="685800"/>
            </a:xfrm>
            <a:custGeom>
              <a:avLst/>
              <a:gdLst>
                <a:gd name="connsiteX0" fmla="*/ 644237 w 1468582"/>
                <a:gd name="connsiteY0" fmla="*/ 0 h 685800"/>
                <a:gd name="connsiteX1" fmla="*/ 0 w 1468582"/>
                <a:gd name="connsiteY1" fmla="*/ 450272 h 685800"/>
                <a:gd name="connsiteX2" fmla="*/ 76200 w 1468582"/>
                <a:gd name="connsiteY2" fmla="*/ 512618 h 685800"/>
                <a:gd name="connsiteX3" fmla="*/ 242455 w 1468582"/>
                <a:gd name="connsiteY3" fmla="*/ 602672 h 685800"/>
                <a:gd name="connsiteX4" fmla="*/ 346364 w 1468582"/>
                <a:gd name="connsiteY4" fmla="*/ 637309 h 685800"/>
                <a:gd name="connsiteX5" fmla="*/ 526473 w 1468582"/>
                <a:gd name="connsiteY5" fmla="*/ 671945 h 685800"/>
                <a:gd name="connsiteX6" fmla="*/ 671946 w 1468582"/>
                <a:gd name="connsiteY6" fmla="*/ 685800 h 685800"/>
                <a:gd name="connsiteX7" fmla="*/ 803564 w 1468582"/>
                <a:gd name="connsiteY7" fmla="*/ 665018 h 685800"/>
                <a:gd name="connsiteX8" fmla="*/ 983673 w 1468582"/>
                <a:gd name="connsiteY8" fmla="*/ 623454 h 685800"/>
                <a:gd name="connsiteX9" fmla="*/ 1184564 w 1468582"/>
                <a:gd name="connsiteY9" fmla="*/ 540327 h 685800"/>
                <a:gd name="connsiteX10" fmla="*/ 1295400 w 1468582"/>
                <a:gd name="connsiteY10" fmla="*/ 450272 h 685800"/>
                <a:gd name="connsiteX11" fmla="*/ 1468582 w 1468582"/>
                <a:gd name="connsiteY11" fmla="*/ 304800 h 685800"/>
                <a:gd name="connsiteX12" fmla="*/ 644237 w 1468582"/>
                <a:gd name="connsiteY12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8582" h="685800">
                  <a:moveTo>
                    <a:pt x="644237" y="0"/>
                  </a:moveTo>
                  <a:lnTo>
                    <a:pt x="0" y="450272"/>
                  </a:lnTo>
                  <a:lnTo>
                    <a:pt x="76200" y="512618"/>
                  </a:lnTo>
                  <a:lnTo>
                    <a:pt x="242455" y="602672"/>
                  </a:lnTo>
                  <a:lnTo>
                    <a:pt x="346364" y="637309"/>
                  </a:lnTo>
                  <a:lnTo>
                    <a:pt x="526473" y="671945"/>
                  </a:lnTo>
                  <a:lnTo>
                    <a:pt x="671946" y="685800"/>
                  </a:lnTo>
                  <a:lnTo>
                    <a:pt x="803564" y="665018"/>
                  </a:lnTo>
                  <a:lnTo>
                    <a:pt x="983673" y="623454"/>
                  </a:lnTo>
                  <a:lnTo>
                    <a:pt x="1184564" y="540327"/>
                  </a:lnTo>
                  <a:lnTo>
                    <a:pt x="1295400" y="450272"/>
                  </a:lnTo>
                  <a:lnTo>
                    <a:pt x="1468582" y="304800"/>
                  </a:lnTo>
                  <a:lnTo>
                    <a:pt x="644237" y="0"/>
                  </a:lnTo>
                  <a:close/>
                </a:path>
              </a:pathLst>
            </a:cu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Partial Circle 34">
              <a:extLst>
                <a:ext uri="{FF2B5EF4-FFF2-40B4-BE49-F238E27FC236}">
                  <a16:creationId xmlns:a16="http://schemas.microsoft.com/office/drawing/2014/main" id="{EE6DEC8F-F11E-41BF-8736-CCF1CFF6170D}"/>
                </a:ext>
              </a:extLst>
            </p:cNvPr>
            <p:cNvSpPr/>
            <p:nvPr/>
          </p:nvSpPr>
          <p:spPr>
            <a:xfrm rot="5400000">
              <a:off x="4002053" y="3396178"/>
              <a:ext cx="457200" cy="457200"/>
            </a:xfrm>
            <a:prstGeom prst="pie">
              <a:avLst>
                <a:gd name="adj1" fmla="val 12351666"/>
                <a:gd name="adj2" fmla="val 19687751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32A7651-8A93-4A36-A993-33EB66655F0F}"/>
                </a:ext>
              </a:extLst>
            </p:cNvPr>
            <p:cNvCxnSpPr>
              <a:cxnSpLocks/>
              <a:endCxn id="20" idx="11"/>
            </p:cNvCxnSpPr>
            <p:nvPr/>
          </p:nvCxnSpPr>
          <p:spPr>
            <a:xfrm flipV="1">
              <a:off x="4228107" y="2848122"/>
              <a:ext cx="367729" cy="788946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A98D6B2-DAFC-4820-A340-1B41F3A7DAA7}"/>
                </a:ext>
              </a:extLst>
            </p:cNvPr>
            <p:cNvCxnSpPr>
              <a:cxnSpLocks/>
            </p:cNvCxnSpPr>
            <p:nvPr/>
          </p:nvCxnSpPr>
          <p:spPr>
            <a:xfrm>
              <a:off x="4227408" y="3612585"/>
              <a:ext cx="409187" cy="716003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BAC3CC-885F-4B34-8AC3-CEC1A7579B48}"/>
                </a:ext>
              </a:extLst>
            </p:cNvPr>
            <p:cNvSpPr txBox="1"/>
            <p:nvPr/>
          </p:nvSpPr>
          <p:spPr>
            <a:xfrm>
              <a:off x="4438941" y="3401111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Δ</a:t>
              </a:r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endParaRPr 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ACD23300-3CEF-48D3-9997-9D4C1794FFB0}"/>
              </a:ext>
            </a:extLst>
          </p:cNvPr>
          <p:cNvSpPr txBox="1"/>
          <p:nvPr/>
        </p:nvSpPr>
        <p:spPr>
          <a:xfrm>
            <a:off x="7855995" y="3977004"/>
            <a:ext cx="387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BBE6A54-780E-4B3C-B6E0-16B5C78B454E}"/>
              </a:ext>
            </a:extLst>
          </p:cNvPr>
          <p:cNvGrpSpPr/>
          <p:nvPr/>
        </p:nvGrpSpPr>
        <p:grpSpPr>
          <a:xfrm>
            <a:off x="3292074" y="1679938"/>
            <a:ext cx="914400" cy="1531828"/>
            <a:chOff x="3292950" y="1564345"/>
            <a:chExt cx="914400" cy="1531828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066651B7-7875-4AF8-A3BF-90518FED3663}"/>
                </a:ext>
              </a:extLst>
            </p:cNvPr>
            <p:cNvCxnSpPr>
              <a:cxnSpLocks/>
            </p:cNvCxnSpPr>
            <p:nvPr/>
          </p:nvCxnSpPr>
          <p:spPr>
            <a:xfrm rot="13500000">
              <a:off x="3418885" y="2387513"/>
              <a:ext cx="141732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8950EE8-30AF-4323-8138-49A749963BD1}"/>
                </a:ext>
              </a:extLst>
            </p:cNvPr>
            <p:cNvSpPr txBox="1"/>
            <p:nvPr/>
          </p:nvSpPr>
          <p:spPr>
            <a:xfrm>
              <a:off x="3292950" y="1564345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3FCBB39-C1B8-49E8-9584-57DA6065C1A1}"/>
              </a:ext>
            </a:extLst>
          </p:cNvPr>
          <p:cNvGrpSpPr/>
          <p:nvPr/>
        </p:nvGrpSpPr>
        <p:grpSpPr>
          <a:xfrm>
            <a:off x="6692422" y="2439657"/>
            <a:ext cx="2377440" cy="2377440"/>
            <a:chOff x="6692422" y="2304215"/>
            <a:chExt cx="2377440" cy="237744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6212AAF-677B-4143-8B48-D747A3A74E58}"/>
                </a:ext>
              </a:extLst>
            </p:cNvPr>
            <p:cNvSpPr txBox="1"/>
            <p:nvPr/>
          </p:nvSpPr>
          <p:spPr>
            <a:xfrm>
              <a:off x="7932981" y="2826201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Δ</a:t>
              </a:r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endParaRPr 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44BB3C-4229-41DB-9614-8608FF702DBA}"/>
                </a:ext>
              </a:extLst>
            </p:cNvPr>
            <p:cNvGrpSpPr/>
            <p:nvPr/>
          </p:nvGrpSpPr>
          <p:grpSpPr>
            <a:xfrm>
              <a:off x="6692422" y="2304215"/>
              <a:ext cx="2377440" cy="2377440"/>
              <a:chOff x="6695494" y="2305445"/>
              <a:chExt cx="2377440" cy="2377440"/>
            </a:xfrm>
          </p:grpSpPr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3D0BBA10-DBCE-466A-8707-55D305F8B5F3}"/>
                  </a:ext>
                </a:extLst>
              </p:cNvPr>
              <p:cNvSpPr/>
              <p:nvPr/>
            </p:nvSpPr>
            <p:spPr>
              <a:xfrm rot="16200000">
                <a:off x="6695494" y="2305445"/>
                <a:ext cx="2377440" cy="2377440"/>
              </a:xfrm>
              <a:prstGeom prst="arc">
                <a:avLst>
                  <a:gd name="adj1" fmla="val 18149876"/>
                  <a:gd name="adj2" fmla="val 3523798"/>
                </a:avLst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5274B746-1B75-430E-BAD0-B0BAB16E69DF}"/>
                  </a:ext>
                </a:extLst>
              </p:cNvPr>
              <p:cNvGrpSpPr/>
              <p:nvPr/>
            </p:nvGrpSpPr>
            <p:grpSpPr>
              <a:xfrm>
                <a:off x="6881635" y="2855502"/>
                <a:ext cx="2018614" cy="957523"/>
                <a:chOff x="6881635" y="2855502"/>
                <a:chExt cx="2018614" cy="957523"/>
              </a:xfrm>
            </p:grpSpPr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10435DE7-B20B-4A14-BAC4-6A277D8D4640}"/>
                    </a:ext>
                  </a:extLst>
                </p:cNvPr>
                <p:cNvCxnSpPr>
                  <a:cxnSpLocks/>
                  <a:stCxn id="84" idx="2"/>
                </p:cNvCxnSpPr>
                <p:nvPr/>
              </p:nvCxnSpPr>
              <p:spPr>
                <a:xfrm flipH="1">
                  <a:off x="7900257" y="2877134"/>
                  <a:ext cx="999992" cy="625982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AE7CD517-EF2A-494C-B3A1-CE9D18BC5F97}"/>
                    </a:ext>
                  </a:extLst>
                </p:cNvPr>
                <p:cNvCxnSpPr>
                  <a:cxnSpLocks/>
                  <a:stCxn id="84" idx="0"/>
                </p:cNvCxnSpPr>
                <p:nvPr/>
              </p:nvCxnSpPr>
              <p:spPr>
                <a:xfrm>
                  <a:off x="6881635" y="2855502"/>
                  <a:ext cx="999955" cy="632151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8" name="Partial Circle 87">
                  <a:extLst>
                    <a:ext uri="{FF2B5EF4-FFF2-40B4-BE49-F238E27FC236}">
                      <a16:creationId xmlns:a16="http://schemas.microsoft.com/office/drawing/2014/main" id="{D3CF93CB-FD27-458C-83D2-57CCA2CD0506}"/>
                    </a:ext>
                  </a:extLst>
                </p:cNvPr>
                <p:cNvSpPr/>
                <p:nvPr/>
              </p:nvSpPr>
              <p:spPr>
                <a:xfrm>
                  <a:off x="7584616" y="3172945"/>
                  <a:ext cx="640080" cy="640080"/>
                </a:xfrm>
                <a:prstGeom prst="pie">
                  <a:avLst>
                    <a:gd name="adj1" fmla="val 12700627"/>
                    <a:gd name="adj2" fmla="val 19746552"/>
                  </a:avLst>
                </a:prstGeom>
                <a:noFill/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C5112E7-8C81-4694-9BCE-77F8CB856559}"/>
              </a:ext>
            </a:extLst>
          </p:cNvPr>
          <p:cNvGrpSpPr/>
          <p:nvPr/>
        </p:nvGrpSpPr>
        <p:grpSpPr>
          <a:xfrm>
            <a:off x="6998629" y="2424667"/>
            <a:ext cx="3697504" cy="1924394"/>
            <a:chOff x="6969734" y="2305355"/>
            <a:chExt cx="3697504" cy="1924394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DF756A01-5E49-4E16-8DAD-24F46D9800A4}"/>
                </a:ext>
              </a:extLst>
            </p:cNvPr>
            <p:cNvSpPr txBox="1"/>
            <p:nvPr/>
          </p:nvSpPr>
          <p:spPr>
            <a:xfrm>
              <a:off x="9743771" y="2711110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FDA0556-48ED-4EF1-AEC7-793136F6C4F7}"/>
                </a:ext>
              </a:extLst>
            </p:cNvPr>
            <p:cNvSpPr txBox="1"/>
            <p:nvPr/>
          </p:nvSpPr>
          <p:spPr>
            <a:xfrm>
              <a:off x="9752838" y="3477377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81BC9DD-2172-4BB3-8980-5BFBD9718E62}"/>
                </a:ext>
              </a:extLst>
            </p:cNvPr>
            <p:cNvCxnSpPr/>
            <p:nvPr/>
          </p:nvCxnSpPr>
          <p:spPr>
            <a:xfrm>
              <a:off x="6969734" y="3486423"/>
              <a:ext cx="36576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08B2788-EB66-4BC9-9A42-8783B0E63D57}"/>
                </a:ext>
              </a:extLst>
            </p:cNvPr>
            <p:cNvCxnSpPr/>
            <p:nvPr/>
          </p:nvCxnSpPr>
          <p:spPr>
            <a:xfrm>
              <a:off x="6969734" y="2305355"/>
              <a:ext cx="36576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F40C4A4A-3830-4387-BF85-60B3139B116D}"/>
                </a:ext>
              </a:extLst>
            </p:cNvPr>
            <p:cNvCxnSpPr/>
            <p:nvPr/>
          </p:nvCxnSpPr>
          <p:spPr>
            <a:xfrm>
              <a:off x="10205884" y="3157974"/>
              <a:ext cx="0" cy="34617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550334AF-7713-49C8-B3BB-824CD14C8DE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205884" y="2305501"/>
              <a:ext cx="0" cy="34617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10EE48F9-00F2-4984-A76E-0BC4BF04CB5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200971" y="3883576"/>
              <a:ext cx="0" cy="34617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73168929-7C2B-4222-9C71-2BE29B816BA8}"/>
                </a:ext>
              </a:extLst>
            </p:cNvPr>
            <p:cNvCxnSpPr/>
            <p:nvPr/>
          </p:nvCxnSpPr>
          <p:spPr>
            <a:xfrm>
              <a:off x="6969734" y="3884990"/>
              <a:ext cx="36576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DC02746-5D6D-4071-91F9-7E40200B715F}"/>
              </a:ext>
            </a:extLst>
          </p:cNvPr>
          <p:cNvGrpSpPr/>
          <p:nvPr/>
        </p:nvGrpSpPr>
        <p:grpSpPr>
          <a:xfrm>
            <a:off x="4286030" y="3289819"/>
            <a:ext cx="2060831" cy="815609"/>
            <a:chOff x="4290777" y="3166666"/>
            <a:chExt cx="2060831" cy="815609"/>
          </a:xfrm>
        </p:grpSpPr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39572ACB-9E14-4985-A5A5-B5E54BD82A0D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4290777" y="3982275"/>
              <a:ext cx="141732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AB4C2C8-3E9D-43CC-9FDA-CE6DFEB22F4E}"/>
                </a:ext>
              </a:extLst>
            </p:cNvPr>
            <p:cNvSpPr txBox="1"/>
            <p:nvPr/>
          </p:nvSpPr>
          <p:spPr>
            <a:xfrm>
              <a:off x="5437208" y="3166666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461B6FF0-4CCB-4EB8-BEFA-6EE4E5399ACF}"/>
              </a:ext>
            </a:extLst>
          </p:cNvPr>
          <p:cNvGrpSpPr/>
          <p:nvPr/>
        </p:nvGrpSpPr>
        <p:grpSpPr>
          <a:xfrm>
            <a:off x="4698141" y="1835979"/>
            <a:ext cx="914400" cy="1914788"/>
            <a:chOff x="4704791" y="1712447"/>
            <a:chExt cx="914400" cy="1914788"/>
          </a:xfrm>
        </p:grpSpPr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A41346D7-0D78-458A-8900-6AA7B6CFDC4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135967" y="2849995"/>
              <a:ext cx="155448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64C7B61-CB6A-47B3-A9B9-2FDE61CA9C24}"/>
                </a:ext>
              </a:extLst>
            </p:cNvPr>
            <p:cNvSpPr txBox="1"/>
            <p:nvPr/>
          </p:nvSpPr>
          <p:spPr>
            <a:xfrm>
              <a:off x="4704791" y="1712447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CD546A7-0787-477D-B552-719A06E4BB91}"/>
              </a:ext>
            </a:extLst>
          </p:cNvPr>
          <p:cNvGrpSpPr/>
          <p:nvPr/>
        </p:nvGrpSpPr>
        <p:grpSpPr>
          <a:xfrm>
            <a:off x="3294574" y="1674943"/>
            <a:ext cx="914400" cy="1531828"/>
            <a:chOff x="3292950" y="1564345"/>
            <a:chExt cx="914400" cy="1531828"/>
          </a:xfrm>
        </p:grpSpPr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5663F37C-670A-453E-9BCC-061D076F5519}"/>
                </a:ext>
              </a:extLst>
            </p:cNvPr>
            <p:cNvCxnSpPr>
              <a:cxnSpLocks/>
            </p:cNvCxnSpPr>
            <p:nvPr/>
          </p:nvCxnSpPr>
          <p:spPr>
            <a:xfrm rot="13500000">
              <a:off x="3418885" y="2387513"/>
              <a:ext cx="141732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1195A126-047C-4956-908F-A5CFCEC1A10A}"/>
                </a:ext>
              </a:extLst>
            </p:cNvPr>
            <p:cNvSpPr txBox="1"/>
            <p:nvPr/>
          </p:nvSpPr>
          <p:spPr>
            <a:xfrm>
              <a:off x="3292950" y="1564345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343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2 0.00092 L 0.27956 -0.08843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63" y="-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0.00069 L 0.24531 0.03774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66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00208 L 0.26732 0.1423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7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C4C0B-C3D5-4FA6-B6FF-8EC8E986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Hodograph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9F493-DAF3-414D-AFE6-FAC5C87D5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l">
              <a:buFont typeface="+mj-lt"/>
              <a:buAutoNum type="arabicPeriod"/>
            </a:pPr>
            <a:r>
              <a:rPr lang="en-US" dirty="0"/>
              <a:t>Perform circle fit on velocity vectors to find hodograph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/>
              <a:t>Find the orbit plane using singular value decomposition (SVD)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/>
              <a:t>Project velocity vectors onto orbit plane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/>
              <a:t>Perform 2D circle fit on projected velocity vectors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/>
              <a:t>Retrieve position vectors from hodograph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10CAF-D9F5-4F27-8E8E-D24800C52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377A9-EE53-4DF9-8096-FC8B3FEA9949}" type="datetime4">
              <a:rPr lang="en-US" smtClean="0"/>
              <a:t>January 29,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A65D3-E48E-42C1-B204-4E4CD4044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Overview of VIOD Algorithms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004E8-3113-4C0F-9462-8064E0037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C860-4177-48BA-A160-183FC1217AC4}" type="slidenum">
              <a:rPr lang="en-US" smtClean="0"/>
              <a:t>5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279C3E5-563D-4FD3-A492-42A277B63331}"/>
              </a:ext>
            </a:extLst>
          </p:cNvPr>
          <p:cNvGrpSpPr/>
          <p:nvPr/>
        </p:nvGrpSpPr>
        <p:grpSpPr>
          <a:xfrm>
            <a:off x="1226501" y="4730780"/>
            <a:ext cx="2091621" cy="1341485"/>
            <a:chOff x="1226501" y="4665080"/>
            <a:chExt cx="2091621" cy="13414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854A4F0-3A6C-44C2-9AAC-EDEE34CEAF90}"/>
                    </a:ext>
                  </a:extLst>
                </p:cNvPr>
                <p:cNvSpPr txBox="1"/>
                <p:nvPr/>
              </p:nvSpPr>
              <p:spPr>
                <a:xfrm>
                  <a:off x="1341282" y="4721001"/>
                  <a:ext cx="1535292" cy="5252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d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854A4F0-3A6C-44C2-9AAC-EDEE34CEAF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282" y="4721001"/>
                  <a:ext cx="1535292" cy="52520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8D3CCA6-B09B-4115-B60B-B464A0AC601A}"/>
                    </a:ext>
                  </a:extLst>
                </p:cNvPr>
                <p:cNvSpPr txBox="1"/>
                <p:nvPr/>
              </p:nvSpPr>
              <p:spPr>
                <a:xfrm>
                  <a:off x="1341282" y="5390788"/>
                  <a:ext cx="1932837" cy="5216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∥</m:t>
                                </m:r>
                              </m:sub>
                            </m:sSub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d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8D3CCA6-B09B-4115-B60B-B464A0AC60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282" y="5390788"/>
                  <a:ext cx="1932837" cy="52168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E16F2E-8933-4E8A-86E9-CF638D2F7B56}"/>
                </a:ext>
              </a:extLst>
            </p:cNvPr>
            <p:cNvSpPr/>
            <p:nvPr/>
          </p:nvSpPr>
          <p:spPr>
            <a:xfrm>
              <a:off x="1226501" y="4665080"/>
              <a:ext cx="2091621" cy="134148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1E99B66-3F3F-4035-B6E1-039FE4E5557F}"/>
              </a:ext>
            </a:extLst>
          </p:cNvPr>
          <p:cNvGrpSpPr/>
          <p:nvPr/>
        </p:nvGrpSpPr>
        <p:grpSpPr>
          <a:xfrm>
            <a:off x="1226502" y="4018974"/>
            <a:ext cx="1248402" cy="617710"/>
            <a:chOff x="1226502" y="3953274"/>
            <a:chExt cx="1248402" cy="6177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89C3D9A-B221-40D5-BBE2-6FCB7D6FD5B1}"/>
                    </a:ext>
                  </a:extLst>
                </p:cNvPr>
                <p:cNvSpPr txBox="1"/>
                <p:nvPr/>
              </p:nvSpPr>
              <p:spPr>
                <a:xfrm>
                  <a:off x="1341282" y="4012868"/>
                  <a:ext cx="1036181" cy="4765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89C3D9A-B221-40D5-BBE2-6FCB7D6FD5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282" y="4012868"/>
                  <a:ext cx="1036181" cy="47654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D91F052-D055-4F3C-B045-7AD2F801F491}"/>
                </a:ext>
              </a:extLst>
            </p:cNvPr>
            <p:cNvSpPr/>
            <p:nvPr/>
          </p:nvSpPr>
          <p:spPr>
            <a:xfrm>
              <a:off x="1226502" y="3953274"/>
              <a:ext cx="1248402" cy="61771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12F1251-19E6-4BF9-8AD1-2E34B307ACDA}"/>
              </a:ext>
            </a:extLst>
          </p:cNvPr>
          <p:cNvGrpSpPr/>
          <p:nvPr/>
        </p:nvGrpSpPr>
        <p:grpSpPr>
          <a:xfrm>
            <a:off x="3428146" y="4854496"/>
            <a:ext cx="3252575" cy="1085867"/>
            <a:chOff x="3428146" y="4788796"/>
            <a:chExt cx="3252575" cy="10858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E19DE34-AF1E-4008-8163-0969CBD8C167}"/>
                    </a:ext>
                  </a:extLst>
                </p:cNvPr>
                <p:cNvSpPr txBox="1"/>
                <p:nvPr/>
              </p:nvSpPr>
              <p:spPr>
                <a:xfrm>
                  <a:off x="4074108" y="4901715"/>
                  <a:ext cx="1754455" cy="3280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E19DE34-AF1E-4008-8163-0969CBD8C1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4108" y="4901715"/>
                  <a:ext cx="1754455" cy="328039"/>
                </a:xfrm>
                <a:prstGeom prst="rect">
                  <a:avLst/>
                </a:prstGeom>
                <a:blipFill>
                  <a:blip r:embed="rId5"/>
                  <a:stretch>
                    <a:fillRect l="-2083" r="-1736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BBE02CF-21CC-4B0E-8CEC-EC0C66051308}"/>
                    </a:ext>
                  </a:extLst>
                </p:cNvPr>
                <p:cNvSpPr txBox="1"/>
                <p:nvPr/>
              </p:nvSpPr>
              <p:spPr>
                <a:xfrm>
                  <a:off x="4074108" y="5356759"/>
                  <a:ext cx="2466124" cy="4145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∥</m:t>
                                </m:r>
                              </m:sub>
                            </m:sSub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∥</m:t>
                                    </m:r>
                                  </m:sub>
                                </m:sSub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∥</m:t>
                                    </m:r>
                                  </m:sub>
                                </m:sSub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BBE02CF-21CC-4B0E-8CEC-EC0C660513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4108" y="5356759"/>
                  <a:ext cx="2466124" cy="414537"/>
                </a:xfrm>
                <a:prstGeom prst="rect">
                  <a:avLst/>
                </a:prstGeom>
                <a:blipFill>
                  <a:blip r:embed="rId6"/>
                  <a:stretch>
                    <a:fillRect l="-1235" r="-988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1038F45-341B-4952-B48F-2E08115A246B}"/>
                </a:ext>
              </a:extLst>
            </p:cNvPr>
            <p:cNvSpPr/>
            <p:nvPr/>
          </p:nvSpPr>
          <p:spPr>
            <a:xfrm>
              <a:off x="3963758" y="4788796"/>
              <a:ext cx="2716963" cy="10858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7B63FD75-61E7-4BEB-8FCD-66C6DA692208}"/>
                </a:ext>
              </a:extLst>
            </p:cNvPr>
            <p:cNvSpPr/>
            <p:nvPr/>
          </p:nvSpPr>
          <p:spPr>
            <a:xfrm>
              <a:off x="3428146" y="5187454"/>
              <a:ext cx="444912" cy="296735"/>
            </a:xfrm>
            <a:prstGeom prst="rightArrow">
              <a:avLst/>
            </a:prstGeom>
            <a:solidFill>
              <a:srgbClr val="A6A8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3587E4-3D4D-43C6-BB08-F4FA4EA408FC}"/>
              </a:ext>
            </a:extLst>
          </p:cNvPr>
          <p:cNvGrpSpPr/>
          <p:nvPr/>
        </p:nvGrpSpPr>
        <p:grpSpPr>
          <a:xfrm>
            <a:off x="9365441" y="5138697"/>
            <a:ext cx="1696568" cy="525644"/>
            <a:chOff x="9365441" y="5072997"/>
            <a:chExt cx="1696568" cy="5256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4CB44F8-2138-40F7-9C3E-51A6FAC0679B}"/>
                    </a:ext>
                  </a:extLst>
                </p:cNvPr>
                <p:cNvSpPr txBox="1"/>
                <p:nvPr/>
              </p:nvSpPr>
              <p:spPr>
                <a:xfrm>
                  <a:off x="9944337" y="5175551"/>
                  <a:ext cx="1061316" cy="3205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∥</m:t>
                                </m:r>
                              </m:sub>
                            </m:sSub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4CB44F8-2138-40F7-9C3E-51A6FAC067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4337" y="5175551"/>
                  <a:ext cx="1061316" cy="320537"/>
                </a:xfrm>
                <a:prstGeom prst="rect">
                  <a:avLst/>
                </a:prstGeom>
                <a:blipFill>
                  <a:blip r:embed="rId7"/>
                  <a:stretch>
                    <a:fillRect l="-2874" r="-2299" b="-21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E2884D4-0A28-4FA3-9A24-51EAA444BD47}"/>
                </a:ext>
              </a:extLst>
            </p:cNvPr>
            <p:cNvSpPr/>
            <p:nvPr/>
          </p:nvSpPr>
          <p:spPr>
            <a:xfrm>
              <a:off x="9889432" y="5072997"/>
              <a:ext cx="1172577" cy="52564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832868C6-224C-4F49-8CD1-1BF04BBB150C}"/>
                </a:ext>
              </a:extLst>
            </p:cNvPr>
            <p:cNvSpPr/>
            <p:nvPr/>
          </p:nvSpPr>
          <p:spPr>
            <a:xfrm>
              <a:off x="9365441" y="5187453"/>
              <a:ext cx="444912" cy="296735"/>
            </a:xfrm>
            <a:prstGeom prst="rightArrow">
              <a:avLst/>
            </a:prstGeom>
            <a:solidFill>
              <a:srgbClr val="A6A8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5B2C291-65AC-402D-B4AC-93E74718EBE8}"/>
              </a:ext>
            </a:extLst>
          </p:cNvPr>
          <p:cNvGrpSpPr/>
          <p:nvPr/>
        </p:nvGrpSpPr>
        <p:grpSpPr>
          <a:xfrm>
            <a:off x="2551356" y="4246198"/>
            <a:ext cx="6735006" cy="1664537"/>
            <a:chOff x="2551356" y="4180498"/>
            <a:chExt cx="6735006" cy="16645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9DC20C5-8737-4A6D-AE75-3693AA21831E}"/>
                    </a:ext>
                  </a:extLst>
                </p:cNvPr>
                <p:cNvSpPr txBox="1"/>
                <p:nvPr/>
              </p:nvSpPr>
              <p:spPr>
                <a:xfrm>
                  <a:off x="7426905" y="4947699"/>
                  <a:ext cx="1732910" cy="7762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∥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9DC20C5-8737-4A6D-AE75-3693AA2183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6905" y="4947699"/>
                  <a:ext cx="1732910" cy="77623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51120E4-7184-4401-AE4C-954E3376F99E}"/>
                </a:ext>
              </a:extLst>
            </p:cNvPr>
            <p:cNvSpPr/>
            <p:nvPr/>
          </p:nvSpPr>
          <p:spPr>
            <a:xfrm>
              <a:off x="7300358" y="4826602"/>
              <a:ext cx="1986004" cy="101843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A8048DA6-7964-4F8A-8E90-C5AA18F2834E}"/>
                </a:ext>
              </a:extLst>
            </p:cNvPr>
            <p:cNvSpPr/>
            <p:nvPr/>
          </p:nvSpPr>
          <p:spPr>
            <a:xfrm>
              <a:off x="6771422" y="5187454"/>
              <a:ext cx="444912" cy="296735"/>
            </a:xfrm>
            <a:prstGeom prst="rightArrow">
              <a:avLst/>
            </a:prstGeom>
            <a:solidFill>
              <a:srgbClr val="A6A8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row: Bent-Up 22">
              <a:extLst>
                <a:ext uri="{FF2B5EF4-FFF2-40B4-BE49-F238E27FC236}">
                  <a16:creationId xmlns:a16="http://schemas.microsoft.com/office/drawing/2014/main" id="{D128C91D-C41D-4E78-834B-4E2A2D4DE5E3}"/>
                </a:ext>
              </a:extLst>
            </p:cNvPr>
            <p:cNvSpPr/>
            <p:nvPr/>
          </p:nvSpPr>
          <p:spPr>
            <a:xfrm flipV="1">
              <a:off x="2551356" y="4180498"/>
              <a:ext cx="5846394" cy="617709"/>
            </a:xfrm>
            <a:prstGeom prst="bentUpArrow">
              <a:avLst>
                <a:gd name="adj1" fmla="val 16646"/>
                <a:gd name="adj2" fmla="val 20125"/>
                <a:gd name="adj3" fmla="val 25000"/>
              </a:avLst>
            </a:prstGeom>
            <a:solidFill>
              <a:srgbClr val="A6A8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231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14433C6C-E125-4B21-9E06-3B13BCD1A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14406" y="2945063"/>
            <a:ext cx="4572000" cy="3429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DD0B4E1-5539-4323-9CB1-5001D60BB1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405594" y="2945063"/>
            <a:ext cx="4572000" cy="3429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DF9991A-EC0D-4548-A425-01077DFC81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7467" t="8706" r="5396" b="64232"/>
          <a:stretch/>
        </p:blipFill>
        <p:spPr>
          <a:xfrm>
            <a:off x="5433471" y="3142903"/>
            <a:ext cx="1325058" cy="9910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40917E-84A2-43A7-91A7-E5D875F1F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Improved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A523F-935D-460C-86C9-59A8A89C8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process as HM, but different circle fitting algorithm</a:t>
            </a:r>
          </a:p>
          <a:p>
            <a:pPr lvl="1"/>
            <a:r>
              <a:rPr lang="en-US" dirty="0"/>
              <a:t>Hyper-accurate circle fit (“</a:t>
            </a:r>
            <a:r>
              <a:rPr lang="en-US" dirty="0" err="1"/>
              <a:t>Hyperfit</a:t>
            </a:r>
            <a:r>
              <a:rPr lang="en-US" dirty="0"/>
              <a:t>”) by A. Al-</a:t>
            </a:r>
            <a:r>
              <a:rPr lang="en-US" dirty="0" err="1"/>
              <a:t>Sharadqah</a:t>
            </a:r>
            <a:r>
              <a:rPr lang="en-US" dirty="0"/>
              <a:t> and N. </a:t>
            </a:r>
            <a:r>
              <a:rPr lang="en-US" dirty="0" err="1"/>
              <a:t>Chernov</a:t>
            </a:r>
            <a:endParaRPr lang="en-US" dirty="0"/>
          </a:p>
          <a:p>
            <a:r>
              <a:rPr lang="en-US" dirty="0"/>
              <a:t>Reduces fitting error when arc span is small relative to noise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77347-A924-441A-B90A-C6755CE1E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89A29-8355-4C0C-A031-7CC296F19FFD}" type="datetime4">
              <a:rPr lang="en-US" smtClean="0"/>
              <a:t>January 29,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ECF0F-0CA3-4A0C-91A3-098016303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Overview of VIOD Algorithms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F8DB8-E9C4-4D95-A627-7071EC3D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C860-4177-48BA-A160-183FC1217AC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66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900C3-E59C-4A7C-B009-CD707FD36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and Error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4772D2-35C3-4B12-B775-237DD56C9E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52141"/>
                <a:ext cx="10665542" cy="463123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Simulate two-body motion, measure velocities over 10% of orbit</a:t>
                </a:r>
              </a:p>
              <a:p>
                <a:pPr lvl="1"/>
                <a:r>
                  <a:rPr lang="en-US" dirty="0"/>
                  <a:t>Obtain 20 velocity vectors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and corresponding positions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160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-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𝑇𝑈</m:t>
                    </m:r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dirty="0"/>
                  <a:t>Apply independent sensor noise to each measurement</a:t>
                </a:r>
              </a:p>
              <a:p>
                <a:pPr lvl="1"/>
                <a:r>
                  <a:rPr lang="en-US" dirty="0"/>
                  <a:t>Obtain perturbed velocities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dirty="0"/>
                  <a:t>Perform VIOD using 3000-sample Monte Carlo simulations</a:t>
                </a:r>
              </a:p>
              <a:p>
                <a:endParaRPr lang="en-US" sz="200" dirty="0"/>
              </a:p>
              <a:p>
                <a:r>
                  <a:rPr lang="en-US" dirty="0"/>
                  <a:t>Calculate relative root-mean-square error of the first position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𝑅𝑀𝑆𝐸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acc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  <m:t>𝒓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</m:d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</m:d>
                              </m:den>
                            </m:f>
                          </m:e>
                        </m:nary>
                      </m:e>
                    </m:ra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4772D2-35C3-4B12-B775-237DD56C9E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52141"/>
                <a:ext cx="10665542" cy="4631234"/>
              </a:xfrm>
              <a:blipFill>
                <a:blip r:embed="rId2"/>
                <a:stretch>
                  <a:fillRect l="-800" t="-1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0AECD-C8AD-4208-956E-8775D38CF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96188-F9F8-4828-B8F1-7ADD8328DB7C}" type="datetime4">
              <a:rPr lang="en-US" smtClean="0"/>
              <a:t>January 29,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004A4-6920-4504-AF20-D8F36EEC6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Comparison of VIOD Algorithms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552BD-3390-4199-8E01-6CA3C1DBF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C860-4177-48BA-A160-183FC1217A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00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8A4FA-2FEA-4B4D-92D7-390061CDA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4025B-40DB-4E62-B0D3-A06535A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C3B63-0519-4C8C-A626-B8CBAA76CD86}" type="datetime4">
              <a:rPr lang="en-US" smtClean="0"/>
              <a:t>January 29,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5A1D7-6E1B-4382-8A96-437C8673D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Comparison of VIOD Algorithms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C3F61-2505-498E-9297-A945D438B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C860-4177-48BA-A160-183FC1217AC4}" type="slidenum">
              <a:rPr lang="en-US" smtClean="0"/>
              <a:t>8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76313283-A5DF-49B9-BD0D-87FCE23EB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7200" y="2358240"/>
            <a:ext cx="3657600" cy="3608940"/>
          </a:xfr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471A6599-A19A-4221-8F5F-EB879EED73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983" y="2358240"/>
            <a:ext cx="3657600" cy="364138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86E14EE-8DCF-4E1B-8F56-DE0755A988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104739" y="2358240"/>
            <a:ext cx="3600955" cy="360095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D663467-AB43-4F07-9DFC-A501C56A50B0}"/>
              </a:ext>
            </a:extLst>
          </p:cNvPr>
          <p:cNvSpPr txBox="1"/>
          <p:nvPr/>
        </p:nvSpPr>
        <p:spPr>
          <a:xfrm>
            <a:off x="1979971" y="1554368"/>
            <a:ext cx="8232059" cy="400110"/>
          </a:xfrm>
          <a:prstGeom prst="rect">
            <a:avLst/>
          </a:prstGeom>
          <a:noFill/>
          <a:ln w="57150">
            <a:solidFill>
              <a:srgbClr val="BFD46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ontserrat Light" panose="00000400000000000000" pitchFamily="2" charset="0"/>
              </a:rPr>
              <a:t>Improved Method   &gt;   Hodograph Method   &gt;   Energy Method</a:t>
            </a:r>
          </a:p>
        </p:txBody>
      </p:sp>
    </p:spTree>
    <p:extLst>
      <p:ext uri="{BB962C8B-B14F-4D97-AF65-F5344CB8AC3E}">
        <p14:creationId xmlns:p14="http://schemas.microsoft.com/office/powerpoint/2010/main" val="4292131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E6CFF-C889-40F1-8B8B-B0A1D1901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Speed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9BFDCB3-9D2B-4995-BA7D-3436E69250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7501" y="2377031"/>
            <a:ext cx="3696999" cy="36576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72B85-8487-4131-BEAF-FB3B0910D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36EB5-1741-44CD-8492-DA77168061BD}" type="datetime4">
              <a:rPr lang="en-US" smtClean="0"/>
              <a:t>January 29,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A33F7-1EBE-4026-9CE2-90820E280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Comparison of VIOD Algorithms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29974-B133-4615-935B-991025DD4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C860-4177-48BA-A160-183FC1217AC4}" type="slidenum">
              <a:rPr lang="en-US" smtClean="0"/>
              <a:t>9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9C2215-1369-4551-B7AB-21D4A6CFA7C6}"/>
              </a:ext>
            </a:extLst>
          </p:cNvPr>
          <p:cNvSpPr txBox="1"/>
          <p:nvPr/>
        </p:nvSpPr>
        <p:spPr>
          <a:xfrm>
            <a:off x="1979971" y="1554368"/>
            <a:ext cx="8232059" cy="400110"/>
          </a:xfrm>
          <a:prstGeom prst="rect">
            <a:avLst/>
          </a:prstGeom>
          <a:noFill/>
          <a:ln w="57150">
            <a:solidFill>
              <a:srgbClr val="BFD46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ontserrat Light" panose="00000400000000000000" pitchFamily="2" charset="0"/>
              </a:rPr>
              <a:t>Improved Method   =   Hodograph Method   &gt;   Energy Method</a:t>
            </a:r>
          </a:p>
        </p:txBody>
      </p:sp>
    </p:spTree>
    <p:extLst>
      <p:ext uri="{BB962C8B-B14F-4D97-AF65-F5344CB8AC3E}">
        <p14:creationId xmlns:p14="http://schemas.microsoft.com/office/powerpoint/2010/main" val="2881991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9049</TotalTime>
  <Words>948</Words>
  <Application>Microsoft Office PowerPoint</Application>
  <PresentationFormat>Widescreen</PresentationFormat>
  <Paragraphs>243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Calibri</vt:lpstr>
      <vt:lpstr>Times New Roman</vt:lpstr>
      <vt:lpstr>Arial</vt:lpstr>
      <vt:lpstr>Montserrat Light</vt:lpstr>
      <vt:lpstr>Cambria Math</vt:lpstr>
      <vt:lpstr>Office Theme</vt:lpstr>
      <vt:lpstr>Comparison and Error Modeling of Velocity-Based Initial Orbit Determination Algorithms</vt:lpstr>
      <vt:lpstr>Introduction</vt:lpstr>
      <vt:lpstr>Outline</vt:lpstr>
      <vt:lpstr>The Orbit Hodograph</vt:lpstr>
      <vt:lpstr>The Hodograph Method</vt:lpstr>
      <vt:lpstr>The Improved Method</vt:lpstr>
      <vt:lpstr>Simulation and Error Evaluation</vt:lpstr>
      <vt:lpstr>Accuracy</vt:lpstr>
      <vt:lpstr>Computation Speed</vt:lpstr>
      <vt:lpstr>Modeling VIOD Error using the Hodograph</vt:lpstr>
      <vt:lpstr>Modeling VIOD Error using the Hodograph</vt:lpstr>
      <vt:lpstr>Error Models</vt:lpstr>
      <vt:lpstr>Validation: Eccentricity</vt:lpstr>
      <vt:lpstr>Validation: Initial True Anomaly</vt:lpstr>
      <vt:lpstr>Example: Predicting VIOD Error</vt:lpstr>
      <vt:lpstr>Example: Predicting VIOD Error Cont’d</vt:lpstr>
      <vt:lpstr>Conclusions and Future Work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Tiger Hou</dc:creator>
  <cp:lastModifiedBy>Tiger Hou</cp:lastModifiedBy>
  <cp:revision>186</cp:revision>
  <dcterms:created xsi:type="dcterms:W3CDTF">2020-11-22T02:03:13Z</dcterms:created>
  <dcterms:modified xsi:type="dcterms:W3CDTF">2021-01-30T03:26:14Z</dcterms:modified>
</cp:coreProperties>
</file>